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6" r:id="rId2"/>
    <p:sldId id="257" r:id="rId3"/>
    <p:sldId id="259" r:id="rId4"/>
    <p:sldId id="280" r:id="rId5"/>
    <p:sldId id="260" r:id="rId6"/>
    <p:sldId id="281" r:id="rId7"/>
    <p:sldId id="282" r:id="rId8"/>
    <p:sldId id="261" r:id="rId9"/>
    <p:sldId id="263" r:id="rId10"/>
    <p:sldId id="283" r:id="rId11"/>
    <p:sldId id="264" r:id="rId12"/>
    <p:sldId id="284" r:id="rId13"/>
    <p:sldId id="285" r:id="rId14"/>
    <p:sldId id="286" r:id="rId15"/>
    <p:sldId id="287" r:id="rId16"/>
    <p:sldId id="288" r:id="rId17"/>
    <p:sldId id="299" r:id="rId18"/>
    <p:sldId id="289" r:id="rId19"/>
    <p:sldId id="290" r:id="rId20"/>
    <p:sldId id="291" r:id="rId21"/>
    <p:sldId id="292" r:id="rId22"/>
    <p:sldId id="293" r:id="rId23"/>
    <p:sldId id="294" r:id="rId24"/>
    <p:sldId id="295" r:id="rId25"/>
    <p:sldId id="296" r:id="rId26"/>
    <p:sldId id="298" r:id="rId27"/>
    <p:sldId id="275" r:id="rId28"/>
    <p:sldId id="276" r:id="rId29"/>
    <p:sldId id="278" r:id="rId30"/>
    <p:sldId id="277" r:id="rId31"/>
    <p:sldId id="279" r:id="rId32"/>
  </p:sldIdLst>
  <p:sldSz cx="14630400" cy="8229600"/>
  <p:notesSz cx="8229600" cy="14630400"/>
  <p:embeddedFontLst>
    <p:embeddedFont>
      <p:font typeface="Raleway" pitchFamily="2" charset="77"/>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02"/>
    <p:restoredTop sz="96170"/>
  </p:normalViewPr>
  <p:slideViewPr>
    <p:cSldViewPr snapToGrid="0" snapToObjects="1">
      <p:cViewPr>
        <p:scale>
          <a:sx n="77" d="100"/>
          <a:sy n="77" d="100"/>
        </p:scale>
        <p:origin x="600" y="84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58" d="100"/>
          <a:sy n="58" d="100"/>
        </p:scale>
        <p:origin x="4288"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894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and thank you for being here.
My name is Alvin Isac Premsunder, and today I’ll be presenting my Master’s thesis defense titled
‘Aggressive Maneuver Planning and Control of a Multi-UAV and Payload System after a Failure.’
This work was carried out as part of a joint program between the University of Genova and École Centrale de Nantes, in collaboration with the GRAAL research group.
I was guided by my supervisors — Professor Marco Baglietto, Professor Olivier Kermorgant, and Dr. Andrea Delbene.
I’ll begin by giving you an overview of the motivation behind the work, the problem we addressed, the control approach we developed, and the key results we obtained.”</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01D55-083F-239A-FE85-9D59BEAB51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7D5F9B-B703-581B-A41F-930102774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083642-1040-4AC0-292E-60D7DCC7E8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C8FDED-D39D-229F-3E64-6BD235AF449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639534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A83EC-B6A6-93C0-C581-DD54D98790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71F13-45A0-97ED-A82F-5B33B478CC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4F2E5-2266-C9B9-DD56-65915EEDB1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B2C21C-BC26-4906-128F-C65EDAE11B73}"/>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19726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E8125-B427-3870-C45C-0B3A1CD5E2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97747-F04F-B641-55AE-89E63BF5C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4F9C7-3FA4-D361-F893-DBD359CAB8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71B84E-DE36-9D81-97F4-A4086B1150F9}"/>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13443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F015A-6AF4-B066-F0D3-2D81A38A7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15DD5-83F3-884D-923A-8FD497AB93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2DC2BB-B2DC-3F30-5C0E-70DA19E382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D95C56-863E-9132-23D3-29B895F7B047}"/>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823476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1BA1A-B171-D2FF-CF31-DE61AAE32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DE9D7-A59E-91A2-EB9C-DF3967E4D6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DA793-3582-1118-8107-624D466444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D9D2FF-A32A-0C5F-BA46-20D14786E615}"/>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289808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FDD36-21DD-8257-E226-91C40749B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0D339-DA5E-0EDA-88D7-A1F47463D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3753E-E1B4-A8B1-37F9-217D3E4E7A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A26F75-3BD9-3921-566D-620B6E89CA3F}"/>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532873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5418C-353F-BF83-7F32-0FD7B1FE88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D73E4-0765-8EBE-E452-2D018232A4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99FE1-099C-70B8-CC00-84EAD17C6A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4548EE-55A7-AECB-58CB-B8ECFC90674A}"/>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470026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FEB61-0078-ED40-60BD-3FE1FE0B3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2B3A2-6727-8F4C-CD49-8857AD392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4271B2-D696-39A4-7C67-059B554A03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AC190D-E86E-4B84-CB24-26456B2F437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427961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B3E3C-B837-29B4-578C-1DE7798B91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B81BE0-0151-5A3E-B797-39DDA9629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5A071F-6A4A-BC51-887A-FC11F37907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3FEA42-023C-8895-A8C2-00D0A2F75E8C}"/>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82740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going into the problem we worked on, I’ll start with a brief introduction about UAVs and why they are important today.
in earlier years UAVs were developed mainly for military and surveillance purposes, but over the years they have evolved and become widely used in civilian applications such as agriculture, inspection, delivery, and search and rescue.”
With the progress in control systems, we can now make multiple UAVs work together for tasks like cooperative payload transport.
This kind of operation helps carry heavier loads, improves efficiency, and allows work in areas where human access is difficult.</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2AAC1-6F23-23AF-A292-2DC6CF284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EE8C8C-8093-9505-D30D-B01C6DD6B1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D21DB8-588E-7C8D-14CC-8200A4DF50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A9F49E-6117-5C30-C8DB-D3583787C6CB}"/>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949685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8EDF9-1B9A-AFA3-6ED9-167128D60A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E1F5E-72A2-B851-5C4D-3A386A7CFB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2E983-8A78-53F4-FEEE-12C24073B2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48D18F-6841-9655-E005-424F8AECA827}"/>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088313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F2300-630D-F0A9-700B-FB67F9492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262B6-E673-1D76-B1EA-E93E63AA5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D0647-7ED3-3D4A-0B5C-7B03A515F8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6DD76D-9B32-B6E7-DF67-38E09EA42B6A}"/>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591813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3A3BC-BAE3-AC6E-19EC-E460508BD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13D05-A964-C7F2-6F20-C17F431E1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8D7CE-FBD9-2819-0278-294682017A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BB0677-347B-9C3D-966E-C09D6F037934}"/>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711726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5F166-A6E4-39CE-52E7-30F7AC28B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21D0B-3B44-26C8-5EAC-2490F910F0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1AA53-DE28-14AB-6CC5-D2226D2830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BAE20B-728D-B8C0-76AC-D6CE27592AA7}"/>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4056758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4F891-621E-E670-3E7B-721E91E08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4C4EA9-B4E3-A9C1-8A82-157E7948D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3B3B4-83C9-C89D-B5C9-9A519E0B52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5F6D46-9F16-56DB-A67E-50C99A70D2E5}"/>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878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BEFCA-0769-25F7-43DB-A272F8B038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20476-34D2-E5B9-4BC7-418C351F2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DB0EF-C86E-2C4A-84FC-6786A278CA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8B9127-1E53-2AC5-55C5-F931293660D4}"/>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492013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2C42B-EC7F-751E-F0C0-E22B22E24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2DED7D-1069-CD16-03FD-2FE7AB8256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36308-C77D-8BBF-FD75-1DAE7DC6E5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C5840B-D16B-D8AD-D9E2-605FB5636CCD}"/>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59171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2240F-B728-CBEA-D722-91F52C13A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5E548-3688-4A2E-488E-CD6CCC050A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D7F7C6-1738-35EA-5C3A-A81605A166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B0401-5A59-0C67-A1E8-F7BAF26102BF}"/>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489288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17931-553C-DB19-AD7B-CC58FC956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7FC35D-8498-D00B-F1B7-C3CEAE9F6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7BA4FE-132E-E486-19EF-2167378D52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85319B-0870-4211-F227-837B79B2DCD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33420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66.sv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276045" y="837605"/>
            <a:ext cx="14061057" cy="2034183"/>
          </a:xfrm>
          <a:prstGeom prst="rect">
            <a:avLst/>
          </a:prstGeom>
          <a:noFill/>
          <a:ln/>
        </p:spPr>
        <p:txBody>
          <a:bodyPr wrap="square" lIns="0" tIns="0" rIns="0" bIns="0" rtlCol="0" anchor="t"/>
          <a:lstStyle/>
          <a:p>
            <a:pPr marL="0" indent="0" algn="ctr">
              <a:lnSpc>
                <a:spcPts val="5300"/>
              </a:lnSpc>
              <a:buNone/>
            </a:pPr>
            <a:r>
              <a:rPr lang="en-US" sz="4400" dirty="0">
                <a:solidFill>
                  <a:srgbClr val="1B1B27"/>
                </a:solidFill>
                <a:latin typeface="Raleway" pitchFamily="34" charset="0"/>
                <a:ea typeface="Raleway" pitchFamily="34" charset="-122"/>
                <a:cs typeface="Raleway" pitchFamily="34" charset="-120"/>
              </a:rPr>
              <a:t>Aggressive Maneuver Planning and Control of a Multi-UAV and Payload System after a Failure</a:t>
            </a:r>
            <a:endParaRPr lang="en-US" sz="4400" dirty="0"/>
          </a:p>
        </p:txBody>
      </p:sp>
      <p:sp>
        <p:nvSpPr>
          <p:cNvPr id="3" name="Text 1"/>
          <p:cNvSpPr/>
          <p:nvPr/>
        </p:nvSpPr>
        <p:spPr>
          <a:xfrm>
            <a:off x="5467961" y="2638445"/>
            <a:ext cx="3280291" cy="393025"/>
          </a:xfrm>
          <a:prstGeom prst="rect">
            <a:avLst/>
          </a:prstGeom>
          <a:noFill/>
          <a:ln/>
        </p:spPr>
        <p:txBody>
          <a:bodyPr wrap="none" lIns="0" tIns="0" rIns="0" bIns="0" rtlCol="0" anchor="t"/>
          <a:lstStyle/>
          <a:p>
            <a:pPr marL="0" indent="0" algn="ctr">
              <a:lnSpc>
                <a:spcPts val="3050"/>
              </a:lnSpc>
              <a:buNone/>
            </a:pPr>
            <a:r>
              <a:rPr lang="en-US" sz="2800" dirty="0">
                <a:solidFill>
                  <a:srgbClr val="1B1B27"/>
                </a:solidFill>
                <a:latin typeface="Raleway" pitchFamily="34" charset="0"/>
                <a:ea typeface="Raleway" pitchFamily="34" charset="-122"/>
                <a:cs typeface="Raleway" pitchFamily="34" charset="-120"/>
              </a:rPr>
              <a:t>Master Thesis Defense</a:t>
            </a:r>
            <a:endParaRPr lang="en-US" sz="2800" dirty="0"/>
          </a:p>
        </p:txBody>
      </p:sp>
      <p:sp>
        <p:nvSpPr>
          <p:cNvPr id="4" name="Shape 2"/>
          <p:cNvSpPr/>
          <p:nvPr/>
        </p:nvSpPr>
        <p:spPr>
          <a:xfrm>
            <a:off x="1890593" y="3446069"/>
            <a:ext cx="10849213" cy="27265"/>
          </a:xfrm>
          <a:prstGeom prst="rect">
            <a:avLst/>
          </a:prstGeom>
          <a:solidFill>
            <a:srgbClr val="3C3939">
              <a:alpha val="50000"/>
            </a:srgbClr>
          </a:solidFill>
          <a:ln/>
        </p:spPr>
        <p:txBody>
          <a:bodyPr/>
          <a:lstStyle/>
          <a:p>
            <a:endParaRPr lang="en-US"/>
          </a:p>
        </p:txBody>
      </p:sp>
      <p:sp>
        <p:nvSpPr>
          <p:cNvPr id="5" name="Text 3"/>
          <p:cNvSpPr/>
          <p:nvPr/>
        </p:nvSpPr>
        <p:spPr>
          <a:xfrm>
            <a:off x="1890593" y="3595831"/>
            <a:ext cx="10849213" cy="266224"/>
          </a:xfrm>
          <a:prstGeom prst="rect">
            <a:avLst/>
          </a:prstGeom>
          <a:noFill/>
          <a:ln/>
        </p:spPr>
        <p:txBody>
          <a:bodyPr wrap="none" lIns="0" tIns="0" rIns="0" bIns="0" rtlCol="0" anchor="t"/>
          <a:lstStyle/>
          <a:p>
            <a:pPr marL="0" indent="0" algn="ctr">
              <a:lnSpc>
                <a:spcPts val="2050"/>
              </a:lnSpc>
              <a:buNone/>
            </a:pPr>
            <a:r>
              <a:rPr lang="en-US" sz="2000" b="1" dirty="0">
                <a:solidFill>
                  <a:srgbClr val="3C3939"/>
                </a:solidFill>
                <a:latin typeface="Roboto" pitchFamily="34" charset="0"/>
                <a:ea typeface="Roboto" pitchFamily="34" charset="-122"/>
                <a:cs typeface="Roboto" pitchFamily="34" charset="-120"/>
              </a:rPr>
              <a:t>Presented by: Alvin Isac PREMSUNDER</a:t>
            </a:r>
            <a:endParaRPr lang="en-US" sz="2000" b="1" dirty="0"/>
          </a:p>
        </p:txBody>
      </p:sp>
      <p:sp>
        <p:nvSpPr>
          <p:cNvPr id="6" name="Text 4"/>
          <p:cNvSpPr/>
          <p:nvPr/>
        </p:nvSpPr>
        <p:spPr>
          <a:xfrm>
            <a:off x="1890593" y="4152115"/>
            <a:ext cx="10849213" cy="266224"/>
          </a:xfrm>
          <a:prstGeom prst="rect">
            <a:avLst/>
          </a:prstGeom>
          <a:noFill/>
          <a:ln/>
        </p:spPr>
        <p:txBody>
          <a:bodyPr wrap="none" lIns="0" tIns="0" rIns="0" bIns="0" rtlCol="0" anchor="t"/>
          <a:lstStyle/>
          <a:p>
            <a:pPr marL="0" indent="0" algn="ctr">
              <a:lnSpc>
                <a:spcPts val="2050"/>
              </a:lnSpc>
              <a:buNone/>
            </a:pPr>
            <a:r>
              <a:rPr lang="en-US" sz="2000" b="1" dirty="0">
                <a:solidFill>
                  <a:srgbClr val="3C3939"/>
                </a:solidFill>
                <a:latin typeface="Roboto" pitchFamily="34" charset="0"/>
                <a:ea typeface="Roboto" pitchFamily="34" charset="-122"/>
                <a:cs typeface="Roboto" pitchFamily="34" charset="-120"/>
              </a:rPr>
              <a:t>14 October 2025</a:t>
            </a:r>
            <a:endParaRPr lang="en-US" sz="2000" b="1" dirty="0"/>
          </a:p>
        </p:txBody>
      </p:sp>
      <p:sp>
        <p:nvSpPr>
          <p:cNvPr id="7" name="Text 5"/>
          <p:cNvSpPr/>
          <p:nvPr/>
        </p:nvSpPr>
        <p:spPr>
          <a:xfrm>
            <a:off x="1890593" y="4719518"/>
            <a:ext cx="10849213" cy="266224"/>
          </a:xfrm>
          <a:prstGeom prst="rect">
            <a:avLst/>
          </a:prstGeom>
          <a:noFill/>
          <a:ln/>
        </p:spPr>
        <p:txBody>
          <a:bodyPr wrap="none" lIns="0" tIns="0" rIns="0" bIns="0" rtlCol="0" anchor="t"/>
          <a:lstStyle/>
          <a:p>
            <a:pPr marL="0" indent="0" algn="ctr">
              <a:lnSpc>
                <a:spcPts val="2050"/>
              </a:lnSpc>
              <a:buNone/>
            </a:pPr>
            <a:r>
              <a:rPr lang="en-US" sz="2000" b="1" dirty="0">
                <a:solidFill>
                  <a:srgbClr val="3C3939"/>
                </a:solidFill>
                <a:latin typeface="Roboto" pitchFamily="34" charset="0"/>
                <a:ea typeface="Roboto" pitchFamily="34" charset="-122"/>
                <a:cs typeface="Roboto" pitchFamily="34" charset="-120"/>
              </a:rPr>
              <a:t>Supervisors: Prof. Marco Baglietto, Prof. Olivier Kermorgant, Dr. Andrea Delbene</a:t>
            </a:r>
            <a:endParaRPr lang="en-US" sz="2000" b="1" dirty="0"/>
          </a:p>
        </p:txBody>
      </p:sp>
      <p:sp>
        <p:nvSpPr>
          <p:cNvPr id="8" name="Shape 6"/>
          <p:cNvSpPr/>
          <p:nvPr/>
        </p:nvSpPr>
        <p:spPr>
          <a:xfrm>
            <a:off x="1890593" y="5186857"/>
            <a:ext cx="10849213" cy="27265"/>
          </a:xfrm>
          <a:prstGeom prst="rect">
            <a:avLst/>
          </a:prstGeom>
          <a:solidFill>
            <a:srgbClr val="3C3939">
              <a:alpha val="50000"/>
            </a:srgbClr>
          </a:solidFill>
          <a:ln/>
        </p:spPr>
        <p:txBody>
          <a:bodyPr/>
          <a:lstStyle/>
          <a:p>
            <a:endParaRPr lang="en-US"/>
          </a:p>
        </p:txBody>
      </p:sp>
      <p:pic>
        <p:nvPicPr>
          <p:cNvPr id="9" name="Image 0" descr="preencoded.png"/>
          <p:cNvPicPr>
            <a:picLocks noChangeAspect="1"/>
          </p:cNvPicPr>
          <p:nvPr/>
        </p:nvPicPr>
        <p:blipFill>
          <a:blip r:embed="rId3"/>
          <a:stretch>
            <a:fillRect/>
          </a:stretch>
        </p:blipFill>
        <p:spPr>
          <a:xfrm>
            <a:off x="1549440" y="5479454"/>
            <a:ext cx="1976080" cy="1691207"/>
          </a:xfrm>
          <a:prstGeom prst="rect">
            <a:avLst/>
          </a:prstGeom>
        </p:spPr>
      </p:pic>
      <p:pic>
        <p:nvPicPr>
          <p:cNvPr id="10" name="Image 1" descr="preencoded.png"/>
          <p:cNvPicPr>
            <a:picLocks noChangeAspect="1"/>
          </p:cNvPicPr>
          <p:nvPr/>
        </p:nvPicPr>
        <p:blipFill>
          <a:blip r:embed="rId4"/>
          <a:stretch>
            <a:fillRect/>
          </a:stretch>
        </p:blipFill>
        <p:spPr>
          <a:xfrm>
            <a:off x="5459293" y="5479454"/>
            <a:ext cx="2947844" cy="1663941"/>
          </a:xfrm>
          <a:prstGeom prst="rect">
            <a:avLst/>
          </a:prstGeom>
        </p:spPr>
      </p:pic>
      <p:pic>
        <p:nvPicPr>
          <p:cNvPr id="11" name="Image 2" descr="preencoded.png"/>
          <p:cNvPicPr>
            <a:picLocks noChangeAspect="1"/>
          </p:cNvPicPr>
          <p:nvPr/>
        </p:nvPicPr>
        <p:blipFill>
          <a:blip r:embed="rId5"/>
          <a:stretch>
            <a:fillRect/>
          </a:stretch>
        </p:blipFill>
        <p:spPr>
          <a:xfrm>
            <a:off x="10208854" y="5479455"/>
            <a:ext cx="2472095" cy="1638771"/>
          </a:xfrm>
          <a:prstGeom prst="rect">
            <a:avLst/>
          </a:prstGeom>
        </p:spPr>
      </p:pic>
      <p:sp>
        <p:nvSpPr>
          <p:cNvPr id="12" name="Text 7"/>
          <p:cNvSpPr/>
          <p:nvPr/>
        </p:nvSpPr>
        <p:spPr>
          <a:xfrm>
            <a:off x="1890593" y="7626033"/>
            <a:ext cx="10849213" cy="213003"/>
          </a:xfrm>
          <a:prstGeom prst="rect">
            <a:avLst/>
          </a:prstGeom>
          <a:noFill/>
          <a:ln/>
        </p:spPr>
        <p:txBody>
          <a:bodyPr wrap="none" lIns="0" tIns="0" rIns="0" bIns="0" rtlCol="0" anchor="t"/>
          <a:lstStyle/>
          <a:p>
            <a:pPr marL="0" indent="0" algn="ctr">
              <a:lnSpc>
                <a:spcPts val="1650"/>
              </a:lnSpc>
              <a:buNone/>
            </a:pPr>
            <a:r>
              <a:rPr lang="en-US" sz="1600" dirty="0">
                <a:solidFill>
                  <a:srgbClr val="3C3939"/>
                </a:solidFill>
                <a:latin typeface="Roboto" pitchFamily="34" charset="0"/>
                <a:ea typeface="Roboto" pitchFamily="34" charset="-122"/>
                <a:cs typeface="Roboto" pitchFamily="34" charset="-120"/>
              </a:rPr>
              <a:t>UNIVERSITÉ DE GENOVA | ÉCOLE CENTRALE DE NANTES | GRAAL</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92F3-EC44-F5EC-77CF-F1043171051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FA74D42-26A2-3D5D-A347-3A4FA12A5E01}"/>
              </a:ext>
            </a:extLst>
          </p:cNvPr>
          <p:cNvSpPr/>
          <p:nvPr/>
        </p:nvSpPr>
        <p:spPr>
          <a:xfrm>
            <a:off x="237978" y="235930"/>
            <a:ext cx="11198900" cy="708779"/>
          </a:xfrm>
          <a:prstGeom prst="rect">
            <a:avLst/>
          </a:prstGeom>
          <a:noFill/>
          <a:ln/>
        </p:spPr>
        <p:txBody>
          <a:bodyPr wrap="none" lIns="0" tIns="0" rIns="0" bIns="0" rtlCol="0" anchor="t"/>
          <a:lstStyle/>
          <a:p>
            <a:pPr marL="0" indent="0" algn="l">
              <a:lnSpc>
                <a:spcPts val="5550"/>
              </a:lnSpc>
              <a:buNone/>
            </a:pPr>
            <a:r>
              <a:rPr lang="en-US" sz="5400" dirty="0"/>
              <a:t>Core Idea behind the Control </a:t>
            </a:r>
            <a:r>
              <a:rPr lang="en-US" sz="5400" dirty="0" err="1"/>
              <a:t>Approch</a:t>
            </a:r>
            <a:endParaRPr lang="en-US" sz="5400" dirty="0"/>
          </a:p>
        </p:txBody>
      </p:sp>
      <p:pic>
        <p:nvPicPr>
          <p:cNvPr id="3" name="Image 0" descr="preencoded.png">
            <a:extLst>
              <a:ext uri="{FF2B5EF4-FFF2-40B4-BE49-F238E27FC236}">
                <a16:creationId xmlns:a16="http://schemas.microsoft.com/office/drawing/2014/main" id="{F79AFB1C-28BB-8835-EB5D-DA841765B470}"/>
              </a:ext>
            </a:extLst>
          </p:cNvPr>
          <p:cNvPicPr>
            <a:picLocks noChangeAspect="1"/>
          </p:cNvPicPr>
          <p:nvPr/>
        </p:nvPicPr>
        <p:blipFill>
          <a:blip r:embed="rId3"/>
          <a:stretch>
            <a:fillRect/>
          </a:stretch>
        </p:blipFill>
        <p:spPr>
          <a:xfrm>
            <a:off x="155713" y="1326777"/>
            <a:ext cx="4416623" cy="5181600"/>
          </a:xfrm>
          <a:prstGeom prst="rect">
            <a:avLst/>
          </a:prstGeom>
        </p:spPr>
      </p:pic>
      <p:pic>
        <p:nvPicPr>
          <p:cNvPr id="5" name="Image 2" descr="preencoded.png">
            <a:extLst>
              <a:ext uri="{FF2B5EF4-FFF2-40B4-BE49-F238E27FC236}">
                <a16:creationId xmlns:a16="http://schemas.microsoft.com/office/drawing/2014/main" id="{F5DB47D9-EF46-70E2-718F-BEE5DBF173D6}"/>
              </a:ext>
            </a:extLst>
          </p:cNvPr>
          <p:cNvPicPr>
            <a:picLocks noChangeAspect="1"/>
          </p:cNvPicPr>
          <p:nvPr/>
        </p:nvPicPr>
        <p:blipFill>
          <a:blip r:embed="rId4"/>
          <a:stretch>
            <a:fillRect/>
          </a:stretch>
        </p:blipFill>
        <p:spPr>
          <a:xfrm>
            <a:off x="10398728" y="1326776"/>
            <a:ext cx="4021931" cy="5181600"/>
          </a:xfrm>
          <a:prstGeom prst="rect">
            <a:avLst/>
          </a:prstGeom>
        </p:spPr>
      </p:pic>
      <p:sp>
        <p:nvSpPr>
          <p:cNvPr id="9" name="Text 6">
            <a:extLst>
              <a:ext uri="{FF2B5EF4-FFF2-40B4-BE49-F238E27FC236}">
                <a16:creationId xmlns:a16="http://schemas.microsoft.com/office/drawing/2014/main" id="{5DFEFA7A-281E-063D-221D-3104BDD71D35}"/>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9 / 32</a:t>
            </a:r>
            <a:endParaRPr lang="en-US" sz="1400" dirty="0"/>
          </a:p>
        </p:txBody>
      </p:sp>
      <p:pic>
        <p:nvPicPr>
          <p:cNvPr id="10" name="Picture 9">
            <a:extLst>
              <a:ext uri="{FF2B5EF4-FFF2-40B4-BE49-F238E27FC236}">
                <a16:creationId xmlns:a16="http://schemas.microsoft.com/office/drawing/2014/main" id="{FE045DDD-153F-C7B9-5AA5-C74FD52C5EE9}"/>
              </a:ext>
            </a:extLst>
          </p:cNvPr>
          <p:cNvPicPr>
            <a:picLocks noChangeAspect="1"/>
          </p:cNvPicPr>
          <p:nvPr/>
        </p:nvPicPr>
        <p:blipFill>
          <a:blip r:embed="rId5"/>
          <a:stretch>
            <a:fillRect/>
          </a:stretch>
        </p:blipFill>
        <p:spPr>
          <a:xfrm>
            <a:off x="4877549" y="1326776"/>
            <a:ext cx="5198782" cy="5181600"/>
          </a:xfrm>
          <a:prstGeom prst="rect">
            <a:avLst/>
          </a:prstGeom>
        </p:spPr>
      </p:pic>
      <p:sp>
        <p:nvSpPr>
          <p:cNvPr id="11" name="TextBox 10">
            <a:extLst>
              <a:ext uri="{FF2B5EF4-FFF2-40B4-BE49-F238E27FC236}">
                <a16:creationId xmlns:a16="http://schemas.microsoft.com/office/drawing/2014/main" id="{FA899D73-5614-DDE5-C7D0-17FDE77993FD}"/>
              </a:ext>
            </a:extLst>
          </p:cNvPr>
          <p:cNvSpPr txBox="1"/>
          <p:nvPr/>
        </p:nvSpPr>
        <p:spPr>
          <a:xfrm>
            <a:off x="1506067" y="6718157"/>
            <a:ext cx="1009379" cy="369332"/>
          </a:xfrm>
          <a:prstGeom prst="rect">
            <a:avLst/>
          </a:prstGeom>
          <a:noFill/>
        </p:spPr>
        <p:txBody>
          <a:bodyPr wrap="none" rtlCol="0">
            <a:spAutoFit/>
          </a:bodyPr>
          <a:lstStyle/>
          <a:p>
            <a:r>
              <a:rPr lang="en-US" dirty="0"/>
              <a:t>Top view</a:t>
            </a:r>
          </a:p>
        </p:txBody>
      </p:sp>
      <p:sp>
        <p:nvSpPr>
          <p:cNvPr id="12" name="TextBox 11">
            <a:extLst>
              <a:ext uri="{FF2B5EF4-FFF2-40B4-BE49-F238E27FC236}">
                <a16:creationId xmlns:a16="http://schemas.microsoft.com/office/drawing/2014/main" id="{91FAB817-44A4-FF54-C6D4-4475D60816F8}"/>
              </a:ext>
            </a:extLst>
          </p:cNvPr>
          <p:cNvSpPr txBox="1"/>
          <p:nvPr/>
        </p:nvSpPr>
        <p:spPr>
          <a:xfrm>
            <a:off x="6795245" y="6718157"/>
            <a:ext cx="1174745" cy="369332"/>
          </a:xfrm>
          <a:prstGeom prst="rect">
            <a:avLst/>
          </a:prstGeom>
          <a:noFill/>
        </p:spPr>
        <p:txBody>
          <a:bodyPr wrap="none" rtlCol="0">
            <a:spAutoFit/>
          </a:bodyPr>
          <a:lstStyle/>
          <a:p>
            <a:r>
              <a:rPr lang="en-US" dirty="0"/>
              <a:t>Front view</a:t>
            </a:r>
          </a:p>
        </p:txBody>
      </p:sp>
      <p:sp>
        <p:nvSpPr>
          <p:cNvPr id="13" name="TextBox 12">
            <a:extLst>
              <a:ext uri="{FF2B5EF4-FFF2-40B4-BE49-F238E27FC236}">
                <a16:creationId xmlns:a16="http://schemas.microsoft.com/office/drawing/2014/main" id="{447A2F17-86D1-C897-203D-E150DD55580B}"/>
              </a:ext>
            </a:extLst>
          </p:cNvPr>
          <p:cNvSpPr txBox="1"/>
          <p:nvPr/>
        </p:nvSpPr>
        <p:spPr>
          <a:xfrm>
            <a:off x="11743763" y="6718157"/>
            <a:ext cx="1069973" cy="369332"/>
          </a:xfrm>
          <a:prstGeom prst="rect">
            <a:avLst/>
          </a:prstGeom>
          <a:noFill/>
        </p:spPr>
        <p:txBody>
          <a:bodyPr wrap="none" rtlCol="0">
            <a:spAutoFit/>
          </a:bodyPr>
          <a:lstStyle/>
          <a:p>
            <a:r>
              <a:rPr lang="en-US" dirty="0"/>
              <a:t>Side view</a:t>
            </a:r>
          </a:p>
        </p:txBody>
      </p:sp>
      <p:sp>
        <p:nvSpPr>
          <p:cNvPr id="4" name="Multiply 3">
            <a:extLst>
              <a:ext uri="{FF2B5EF4-FFF2-40B4-BE49-F238E27FC236}">
                <a16:creationId xmlns:a16="http://schemas.microsoft.com/office/drawing/2014/main" id="{44758B0A-D960-35D3-444A-90BA3F344BF5}"/>
              </a:ext>
            </a:extLst>
          </p:cNvPr>
          <p:cNvSpPr/>
          <p:nvPr/>
        </p:nvSpPr>
        <p:spPr>
          <a:xfrm>
            <a:off x="1186002" y="2689414"/>
            <a:ext cx="1091033" cy="770964"/>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716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018063" y="53787"/>
            <a:ext cx="5576480" cy="3718203"/>
          </a:xfrm>
          <a:prstGeom prst="rect">
            <a:avLst/>
          </a:prstGeom>
        </p:spPr>
      </p:pic>
      <p:sp>
        <p:nvSpPr>
          <p:cNvPr id="4" name="Text 0"/>
          <p:cNvSpPr/>
          <p:nvPr/>
        </p:nvSpPr>
        <p:spPr>
          <a:xfrm>
            <a:off x="417272" y="829330"/>
            <a:ext cx="7127557" cy="708779"/>
          </a:xfrm>
          <a:prstGeom prst="rect">
            <a:avLst/>
          </a:prstGeom>
          <a:noFill/>
          <a:ln/>
        </p:spPr>
        <p:txBody>
          <a:bodyPr wrap="none" lIns="0" tIns="0" rIns="0" bIns="0" rtlCol="0" anchor="t"/>
          <a:lstStyle/>
          <a:p>
            <a:pPr marL="0" indent="0" algn="l">
              <a:lnSpc>
                <a:spcPts val="5550"/>
              </a:lnSpc>
              <a:buNone/>
            </a:pPr>
            <a:r>
              <a:rPr lang="en-US" sz="4800" dirty="0">
                <a:solidFill>
                  <a:srgbClr val="1B1B27"/>
                </a:solidFill>
                <a:latin typeface="Raleway" pitchFamily="34" charset="0"/>
                <a:ea typeface="Raleway" pitchFamily="34" charset="-122"/>
                <a:cs typeface="Raleway" pitchFamily="34" charset="-120"/>
              </a:rPr>
              <a:t>Controller Selection: NMPC</a:t>
            </a:r>
            <a:endParaRPr lang="en-US" sz="4800" dirty="0"/>
          </a:p>
        </p:txBody>
      </p:sp>
      <p:sp>
        <p:nvSpPr>
          <p:cNvPr id="5" name="Text 1"/>
          <p:cNvSpPr/>
          <p:nvPr/>
        </p:nvSpPr>
        <p:spPr>
          <a:xfrm>
            <a:off x="417272" y="1912888"/>
            <a:ext cx="8600791" cy="1088708"/>
          </a:xfrm>
          <a:prstGeom prst="rect">
            <a:avLst/>
          </a:prstGeom>
          <a:noFill/>
          <a:ln/>
        </p:spPr>
        <p:txBody>
          <a:bodyPr wrap="square" lIns="0" tIns="0" rIns="0" bIns="0" rtlCol="0" anchor="t"/>
          <a:lstStyle/>
          <a:p>
            <a:pPr marL="0" indent="0" algn="l">
              <a:lnSpc>
                <a:spcPts val="2850"/>
              </a:lnSpc>
              <a:buNone/>
            </a:pPr>
            <a:r>
              <a:rPr lang="en-US" sz="2000" dirty="0">
                <a:solidFill>
                  <a:srgbClr val="3C3939"/>
                </a:solidFill>
                <a:latin typeface="Roboto" pitchFamily="34" charset="0"/>
                <a:ea typeface="Roboto" pitchFamily="34" charset="-122"/>
                <a:cs typeface="Roboto" pitchFamily="34" charset="-120"/>
              </a:rPr>
              <a:t>Nonlinear Model Predictive Control (NMPC) is an advanced control strategy that most Extensively Researched Control Framework for UAV Systems which is uniquely suited for this problem.</a:t>
            </a:r>
            <a:endParaRPr lang="en-US" sz="2000" dirty="0"/>
          </a:p>
        </p:txBody>
      </p:sp>
      <p:sp>
        <p:nvSpPr>
          <p:cNvPr id="6" name="Text 2"/>
          <p:cNvSpPr/>
          <p:nvPr/>
        </p:nvSpPr>
        <p:spPr>
          <a:xfrm>
            <a:off x="787993" y="3397745"/>
            <a:ext cx="5980390" cy="425291"/>
          </a:xfrm>
          <a:prstGeom prst="rect">
            <a:avLst/>
          </a:prstGeom>
          <a:noFill/>
          <a:ln/>
        </p:spPr>
        <p:txBody>
          <a:bodyPr wrap="none" lIns="0" tIns="0" rIns="0" bIns="0" rtlCol="0" anchor="t"/>
          <a:lstStyle/>
          <a:p>
            <a:pPr marL="0" indent="0" algn="l">
              <a:lnSpc>
                <a:spcPts val="3300"/>
              </a:lnSpc>
              <a:buNone/>
            </a:pPr>
            <a:r>
              <a:rPr lang="en-US" sz="2800" dirty="0">
                <a:solidFill>
                  <a:srgbClr val="1B1B27"/>
                </a:solidFill>
                <a:latin typeface="Raleway" pitchFamily="34" charset="0"/>
                <a:ea typeface="Raleway" pitchFamily="34" charset="-122"/>
                <a:cs typeface="Raleway" pitchFamily="34" charset="-120"/>
              </a:rPr>
              <a:t>Why NMPC why not other controllers?</a:t>
            </a:r>
            <a:endParaRPr lang="en-US" sz="2800" dirty="0"/>
          </a:p>
        </p:txBody>
      </p:sp>
      <p:sp>
        <p:nvSpPr>
          <p:cNvPr id="7" name="Text 3"/>
          <p:cNvSpPr/>
          <p:nvPr/>
        </p:nvSpPr>
        <p:spPr>
          <a:xfrm>
            <a:off x="787993" y="4114800"/>
            <a:ext cx="7556421" cy="2505432"/>
          </a:xfrm>
          <a:prstGeom prst="rect">
            <a:avLst/>
          </a:prstGeom>
          <a:noFill/>
          <a:ln/>
        </p:spPr>
        <p:txBody>
          <a:bodyPr wrap="square" lIns="0" tIns="0" rIns="0" bIns="0" rtlCol="0" anchor="t"/>
          <a:lstStyle/>
          <a:p>
            <a:pPr marL="342900" indent="-342900" algn="l">
              <a:lnSpc>
                <a:spcPct val="150000"/>
              </a:lnSpc>
              <a:buSzPct val="100000"/>
              <a:buFont typeface="Wingdings" pitchFamily="2" charset="2"/>
              <a:buChar char="Ø"/>
            </a:pPr>
            <a:r>
              <a:rPr lang="en-US" sz="2400" dirty="0">
                <a:solidFill>
                  <a:srgbClr val="3C3939"/>
                </a:solidFill>
                <a:latin typeface="Roboto" pitchFamily="34" charset="0"/>
                <a:ea typeface="Roboto" pitchFamily="34" charset="-122"/>
                <a:cs typeface="Roboto" pitchFamily="34" charset="-120"/>
              </a:rPr>
              <a:t>Predictive Nature</a:t>
            </a:r>
            <a:endParaRPr lang="en-US" sz="2400" dirty="0"/>
          </a:p>
          <a:p>
            <a:pPr marL="342900" indent="-342900" algn="l">
              <a:lnSpc>
                <a:spcPct val="150000"/>
              </a:lnSpc>
              <a:buSzPct val="100000"/>
              <a:buFont typeface="Wingdings" pitchFamily="2" charset="2"/>
              <a:buChar char="Ø"/>
            </a:pPr>
            <a:r>
              <a:rPr lang="en-US" sz="2400" dirty="0">
                <a:solidFill>
                  <a:srgbClr val="3C3939"/>
                </a:solidFill>
                <a:latin typeface="Roboto" pitchFamily="34" charset="0"/>
                <a:ea typeface="Roboto" pitchFamily="34" charset="-122"/>
                <a:cs typeface="Roboto" pitchFamily="34" charset="-120"/>
              </a:rPr>
              <a:t>Constraint Handling</a:t>
            </a:r>
          </a:p>
          <a:p>
            <a:pPr marL="342900" indent="-342900" algn="l">
              <a:lnSpc>
                <a:spcPct val="150000"/>
              </a:lnSpc>
              <a:buSzPct val="100000"/>
              <a:buFont typeface="Wingdings" pitchFamily="2" charset="2"/>
              <a:buChar char="Ø"/>
            </a:pPr>
            <a:r>
              <a:rPr lang="en-US" sz="2400" dirty="0">
                <a:solidFill>
                  <a:srgbClr val="3C3939"/>
                </a:solidFill>
                <a:latin typeface="Roboto" pitchFamily="34" charset="0"/>
                <a:ea typeface="Roboto" pitchFamily="34" charset="-122"/>
                <a:cs typeface="Roboto" pitchFamily="34" charset="-120"/>
              </a:rPr>
              <a:t>Robust performance</a:t>
            </a:r>
            <a:endParaRPr lang="en-US" sz="2400" dirty="0"/>
          </a:p>
          <a:p>
            <a:pPr marL="342900" indent="-342900" algn="l">
              <a:lnSpc>
                <a:spcPct val="150000"/>
              </a:lnSpc>
              <a:buSzPct val="100000"/>
              <a:buFont typeface="Wingdings" pitchFamily="2" charset="2"/>
              <a:buChar char="Ø"/>
            </a:pPr>
            <a:r>
              <a:rPr lang="en-US" sz="2400" dirty="0">
                <a:solidFill>
                  <a:srgbClr val="3C3939"/>
                </a:solidFill>
                <a:latin typeface="Roboto" pitchFamily="34" charset="0"/>
                <a:ea typeface="Roboto" pitchFamily="34" charset="-122"/>
                <a:cs typeface="Roboto" pitchFamily="34" charset="-120"/>
              </a:rPr>
              <a:t>Multi-Objective Optimization</a:t>
            </a:r>
          </a:p>
          <a:p>
            <a:pPr marL="342900" indent="-342900" algn="l">
              <a:lnSpc>
                <a:spcPct val="150000"/>
              </a:lnSpc>
              <a:buSzPct val="100000"/>
              <a:buFont typeface="Wingdings" pitchFamily="2" charset="2"/>
              <a:buChar char="Ø"/>
            </a:pPr>
            <a:r>
              <a:rPr lang="en-US" sz="2400" dirty="0">
                <a:solidFill>
                  <a:srgbClr val="3C3939"/>
                </a:solidFill>
                <a:latin typeface="Roboto" pitchFamily="34" charset="0"/>
                <a:ea typeface="Roboto" pitchFamily="34" charset="-122"/>
                <a:cs typeface="Roboto" pitchFamily="34" charset="-120"/>
              </a:rPr>
              <a:t>Natively handles the complex dynamics</a:t>
            </a:r>
          </a:p>
          <a:p>
            <a:pPr marL="342900" indent="-342900" algn="l">
              <a:lnSpc>
                <a:spcPct val="150000"/>
              </a:lnSpc>
              <a:buSzPct val="100000"/>
              <a:buFont typeface="Wingdings" pitchFamily="2" charset="2"/>
              <a:buChar char="Ø"/>
            </a:pPr>
            <a:endParaRPr lang="en-US" sz="2400" dirty="0"/>
          </a:p>
        </p:txBody>
      </p:sp>
      <p:sp>
        <p:nvSpPr>
          <p:cNvPr id="8" name="TextBox 7">
            <a:extLst>
              <a:ext uri="{FF2B5EF4-FFF2-40B4-BE49-F238E27FC236}">
                <a16:creationId xmlns:a16="http://schemas.microsoft.com/office/drawing/2014/main" id="{4D9CA31B-D40B-6781-57BA-FFC7C373418B}"/>
              </a:ext>
            </a:extLst>
          </p:cNvPr>
          <p:cNvSpPr txBox="1"/>
          <p:nvPr/>
        </p:nvSpPr>
        <p:spPr>
          <a:xfrm>
            <a:off x="10658007" y="3930134"/>
            <a:ext cx="2296591" cy="369332"/>
          </a:xfrm>
          <a:prstGeom prst="rect">
            <a:avLst/>
          </a:prstGeom>
          <a:noFill/>
        </p:spPr>
        <p:txBody>
          <a:bodyPr wrap="none" rtlCol="0">
            <a:spAutoFit/>
          </a:bodyPr>
          <a:lstStyle/>
          <a:p>
            <a:r>
              <a:rPr lang="en-US" dirty="0"/>
              <a:t>MPC Control Structure</a:t>
            </a:r>
          </a:p>
        </p:txBody>
      </p:sp>
      <p:pic>
        <p:nvPicPr>
          <p:cNvPr id="9" name="Picture 8">
            <a:extLst>
              <a:ext uri="{FF2B5EF4-FFF2-40B4-BE49-F238E27FC236}">
                <a16:creationId xmlns:a16="http://schemas.microsoft.com/office/drawing/2014/main" id="{31CC90F6-2227-52C1-33BA-F731ED2787C9}"/>
              </a:ext>
            </a:extLst>
          </p:cNvPr>
          <p:cNvPicPr>
            <a:picLocks noChangeAspect="1"/>
          </p:cNvPicPr>
          <p:nvPr/>
        </p:nvPicPr>
        <p:blipFill>
          <a:blip r:embed="rId4"/>
          <a:stretch>
            <a:fillRect/>
          </a:stretch>
        </p:blipFill>
        <p:spPr>
          <a:xfrm>
            <a:off x="9567580" y="4242460"/>
            <a:ext cx="4883523" cy="3604505"/>
          </a:xfrm>
          <a:prstGeom prst="rect">
            <a:avLst/>
          </a:prstGeom>
        </p:spPr>
      </p:pic>
      <p:sp>
        <p:nvSpPr>
          <p:cNvPr id="10" name="TextBox 9">
            <a:extLst>
              <a:ext uri="{FF2B5EF4-FFF2-40B4-BE49-F238E27FC236}">
                <a16:creationId xmlns:a16="http://schemas.microsoft.com/office/drawing/2014/main" id="{53935D09-6A5C-42FA-A25B-17EE5465F8D7}"/>
              </a:ext>
            </a:extLst>
          </p:cNvPr>
          <p:cNvSpPr txBox="1"/>
          <p:nvPr/>
        </p:nvSpPr>
        <p:spPr>
          <a:xfrm>
            <a:off x="11076195" y="7662299"/>
            <a:ext cx="1970411" cy="369332"/>
          </a:xfrm>
          <a:prstGeom prst="rect">
            <a:avLst/>
          </a:prstGeom>
          <a:noFill/>
        </p:spPr>
        <p:txBody>
          <a:bodyPr wrap="none" rtlCol="0">
            <a:spAutoFit/>
          </a:bodyPr>
          <a:lstStyle/>
          <a:p>
            <a:r>
              <a:rPr lang="en-US" dirty="0"/>
              <a:t>NMPC Formulation</a:t>
            </a:r>
          </a:p>
        </p:txBody>
      </p:sp>
      <p:sp>
        <p:nvSpPr>
          <p:cNvPr id="11" name="TextBox 10">
            <a:extLst>
              <a:ext uri="{FF2B5EF4-FFF2-40B4-BE49-F238E27FC236}">
                <a16:creationId xmlns:a16="http://schemas.microsoft.com/office/drawing/2014/main" id="{304CF88E-EDDB-F08D-CFE5-BA7008D0DED2}"/>
              </a:ext>
            </a:extLst>
          </p:cNvPr>
          <p:cNvSpPr txBox="1"/>
          <p:nvPr/>
        </p:nvSpPr>
        <p:spPr>
          <a:xfrm>
            <a:off x="-6736" y="7476560"/>
            <a:ext cx="9024800" cy="461665"/>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Chen, J., Tian, G. &amp; Fu, Y. (2023). A novel multi-objective tuning strategy for model predictive control in trajectory tracking.</a:t>
            </a:r>
          </a:p>
          <a:p>
            <a:r>
              <a:rPr lang="en-US" sz="1200" dirty="0">
                <a:latin typeface="Roboto" panose="02000000000000000000" pitchFamily="2" charset="0"/>
                <a:ea typeface="Roboto" panose="02000000000000000000" pitchFamily="2" charset="0"/>
                <a:cs typeface="Roboto" panose="02000000000000000000" pitchFamily="2" charset="0"/>
              </a:rPr>
              <a:t>Journal of </a:t>
            </a:r>
            <a:r>
              <a:rPr lang="en-US" sz="1200" dirty="0" err="1">
                <a:latin typeface="Roboto" panose="02000000000000000000" pitchFamily="2" charset="0"/>
                <a:ea typeface="Roboto" panose="02000000000000000000" pitchFamily="2" charset="0"/>
                <a:cs typeface="Roboto" panose="02000000000000000000" pitchFamily="2" charset="0"/>
              </a:rPr>
              <a:t>MechanicalScience</a:t>
            </a:r>
            <a:r>
              <a:rPr lang="en-US" sz="1200" dirty="0">
                <a:latin typeface="Roboto" panose="02000000000000000000" pitchFamily="2" charset="0"/>
                <a:ea typeface="Roboto" panose="02000000000000000000" pitchFamily="2" charset="0"/>
                <a:cs typeface="Roboto" panose="02000000000000000000" pitchFamily="2" charset="0"/>
              </a:rPr>
              <a:t> and Technology, 37, 6657–6667.</a:t>
            </a:r>
          </a:p>
        </p:txBody>
      </p:sp>
      <p:sp>
        <p:nvSpPr>
          <p:cNvPr id="12" name="Text 6">
            <a:extLst>
              <a:ext uri="{FF2B5EF4-FFF2-40B4-BE49-F238E27FC236}">
                <a16:creationId xmlns:a16="http://schemas.microsoft.com/office/drawing/2014/main" id="{027CAD0E-4394-69A6-0FE3-CF5B4AFAD6C0}"/>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10 / 32</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D7326-B8E8-B043-B38D-E3D57CDFE595}"/>
            </a:ext>
          </a:extLst>
        </p:cNvPr>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92660BF2-7B7A-8CDD-4ED9-ED4A18A4D5C4}"/>
              </a:ext>
            </a:extLst>
          </p:cNvPr>
          <p:cNvPicPr>
            <a:picLocks noChangeAspect="1"/>
          </p:cNvPicPr>
          <p:nvPr/>
        </p:nvPicPr>
        <p:blipFill>
          <a:blip r:embed="rId3"/>
          <a:stretch>
            <a:fillRect/>
          </a:stretch>
        </p:blipFill>
        <p:spPr>
          <a:xfrm>
            <a:off x="9018063" y="53787"/>
            <a:ext cx="5576480" cy="3718203"/>
          </a:xfrm>
          <a:prstGeom prst="rect">
            <a:avLst/>
          </a:prstGeom>
        </p:spPr>
      </p:pic>
      <p:sp>
        <p:nvSpPr>
          <p:cNvPr id="4" name="Text 0">
            <a:extLst>
              <a:ext uri="{FF2B5EF4-FFF2-40B4-BE49-F238E27FC236}">
                <a16:creationId xmlns:a16="http://schemas.microsoft.com/office/drawing/2014/main" id="{56FF1B05-1CAF-B209-4767-77F97CF628C2}"/>
              </a:ext>
            </a:extLst>
          </p:cNvPr>
          <p:cNvSpPr/>
          <p:nvPr/>
        </p:nvSpPr>
        <p:spPr>
          <a:xfrm>
            <a:off x="408615" y="3221355"/>
            <a:ext cx="7127557" cy="708779"/>
          </a:xfrm>
          <a:prstGeom prst="rect">
            <a:avLst/>
          </a:prstGeom>
          <a:noFill/>
          <a:ln/>
        </p:spPr>
        <p:txBody>
          <a:bodyPr wrap="none" lIns="0" tIns="0" rIns="0" bIns="0" rtlCol="0" anchor="t"/>
          <a:lstStyle/>
          <a:p>
            <a:pPr marL="0" indent="0" algn="l">
              <a:lnSpc>
                <a:spcPts val="5550"/>
              </a:lnSpc>
              <a:buNone/>
            </a:pPr>
            <a:r>
              <a:rPr lang="en-US" sz="4800" dirty="0">
                <a:solidFill>
                  <a:srgbClr val="1B1B27"/>
                </a:solidFill>
                <a:latin typeface="Raleway" pitchFamily="34" charset="0"/>
                <a:ea typeface="Raleway" pitchFamily="34" charset="-122"/>
                <a:cs typeface="Raleway" pitchFamily="34" charset="-120"/>
              </a:rPr>
              <a:t>Disadvantages of the NMPC?</a:t>
            </a:r>
            <a:endParaRPr lang="en-US" sz="4800" dirty="0"/>
          </a:p>
        </p:txBody>
      </p:sp>
      <p:sp>
        <p:nvSpPr>
          <p:cNvPr id="8" name="TextBox 7">
            <a:extLst>
              <a:ext uri="{FF2B5EF4-FFF2-40B4-BE49-F238E27FC236}">
                <a16:creationId xmlns:a16="http://schemas.microsoft.com/office/drawing/2014/main" id="{646E0291-62EA-C402-6895-3CA699672C5D}"/>
              </a:ext>
            </a:extLst>
          </p:cNvPr>
          <p:cNvSpPr txBox="1"/>
          <p:nvPr/>
        </p:nvSpPr>
        <p:spPr>
          <a:xfrm>
            <a:off x="10658007" y="3930134"/>
            <a:ext cx="2296591" cy="369332"/>
          </a:xfrm>
          <a:prstGeom prst="rect">
            <a:avLst/>
          </a:prstGeom>
          <a:noFill/>
        </p:spPr>
        <p:txBody>
          <a:bodyPr wrap="none" rtlCol="0">
            <a:spAutoFit/>
          </a:bodyPr>
          <a:lstStyle/>
          <a:p>
            <a:r>
              <a:rPr lang="en-US" dirty="0"/>
              <a:t>MPC Control Structure</a:t>
            </a:r>
          </a:p>
        </p:txBody>
      </p:sp>
      <p:pic>
        <p:nvPicPr>
          <p:cNvPr id="9" name="Picture 8">
            <a:extLst>
              <a:ext uri="{FF2B5EF4-FFF2-40B4-BE49-F238E27FC236}">
                <a16:creationId xmlns:a16="http://schemas.microsoft.com/office/drawing/2014/main" id="{E32BC1F8-7BB7-75D1-6FF2-F13889E5D00E}"/>
              </a:ext>
            </a:extLst>
          </p:cNvPr>
          <p:cNvPicPr>
            <a:picLocks noChangeAspect="1"/>
          </p:cNvPicPr>
          <p:nvPr/>
        </p:nvPicPr>
        <p:blipFill>
          <a:blip r:embed="rId4"/>
          <a:stretch>
            <a:fillRect/>
          </a:stretch>
        </p:blipFill>
        <p:spPr>
          <a:xfrm>
            <a:off x="9567580" y="4242460"/>
            <a:ext cx="4883523" cy="3604505"/>
          </a:xfrm>
          <a:prstGeom prst="rect">
            <a:avLst/>
          </a:prstGeom>
        </p:spPr>
      </p:pic>
      <p:sp>
        <p:nvSpPr>
          <p:cNvPr id="10" name="TextBox 9">
            <a:extLst>
              <a:ext uri="{FF2B5EF4-FFF2-40B4-BE49-F238E27FC236}">
                <a16:creationId xmlns:a16="http://schemas.microsoft.com/office/drawing/2014/main" id="{50D21351-C8EC-89EB-C426-532685D8E860}"/>
              </a:ext>
            </a:extLst>
          </p:cNvPr>
          <p:cNvSpPr txBox="1"/>
          <p:nvPr/>
        </p:nvSpPr>
        <p:spPr>
          <a:xfrm>
            <a:off x="11076195" y="7662299"/>
            <a:ext cx="1970411" cy="369332"/>
          </a:xfrm>
          <a:prstGeom prst="rect">
            <a:avLst/>
          </a:prstGeom>
          <a:noFill/>
        </p:spPr>
        <p:txBody>
          <a:bodyPr wrap="none" rtlCol="0">
            <a:spAutoFit/>
          </a:bodyPr>
          <a:lstStyle/>
          <a:p>
            <a:r>
              <a:rPr lang="en-US" dirty="0"/>
              <a:t>NMPC Formulation</a:t>
            </a:r>
          </a:p>
        </p:txBody>
      </p:sp>
      <p:sp>
        <p:nvSpPr>
          <p:cNvPr id="11" name="TextBox 10">
            <a:extLst>
              <a:ext uri="{FF2B5EF4-FFF2-40B4-BE49-F238E27FC236}">
                <a16:creationId xmlns:a16="http://schemas.microsoft.com/office/drawing/2014/main" id="{D7A6DF11-810A-AF66-8834-69AD1E15D218}"/>
              </a:ext>
            </a:extLst>
          </p:cNvPr>
          <p:cNvSpPr txBox="1"/>
          <p:nvPr/>
        </p:nvSpPr>
        <p:spPr>
          <a:xfrm>
            <a:off x="-6736" y="7476560"/>
            <a:ext cx="9024800" cy="461665"/>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Chen, J., Tian, G. &amp; Fu, Y. (2023). A novel multi-objective tuning strategy for model predictive control in trajectory tracking.</a:t>
            </a:r>
          </a:p>
          <a:p>
            <a:r>
              <a:rPr lang="en-US" sz="1200" dirty="0">
                <a:latin typeface="Roboto" panose="02000000000000000000" pitchFamily="2" charset="0"/>
                <a:ea typeface="Roboto" panose="02000000000000000000" pitchFamily="2" charset="0"/>
                <a:cs typeface="Roboto" panose="02000000000000000000" pitchFamily="2" charset="0"/>
              </a:rPr>
              <a:t>Journal of </a:t>
            </a:r>
            <a:r>
              <a:rPr lang="en-US" sz="1200" dirty="0" err="1">
                <a:latin typeface="Roboto" panose="02000000000000000000" pitchFamily="2" charset="0"/>
                <a:ea typeface="Roboto" panose="02000000000000000000" pitchFamily="2" charset="0"/>
                <a:cs typeface="Roboto" panose="02000000000000000000" pitchFamily="2" charset="0"/>
              </a:rPr>
              <a:t>MechanicalScience</a:t>
            </a:r>
            <a:r>
              <a:rPr lang="en-US" sz="1200" dirty="0">
                <a:latin typeface="Roboto" panose="02000000000000000000" pitchFamily="2" charset="0"/>
                <a:ea typeface="Roboto" panose="02000000000000000000" pitchFamily="2" charset="0"/>
                <a:cs typeface="Roboto" panose="02000000000000000000" pitchFamily="2" charset="0"/>
              </a:rPr>
              <a:t> and Technology, 37, 6657–6667.</a:t>
            </a:r>
          </a:p>
        </p:txBody>
      </p:sp>
      <p:sp>
        <p:nvSpPr>
          <p:cNvPr id="12" name="Text 6">
            <a:extLst>
              <a:ext uri="{FF2B5EF4-FFF2-40B4-BE49-F238E27FC236}">
                <a16:creationId xmlns:a16="http://schemas.microsoft.com/office/drawing/2014/main" id="{843C55FB-F500-716C-256F-3F6CF52C2430}"/>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11 / 32</a:t>
            </a:r>
            <a:endParaRPr lang="en-US" sz="1400" dirty="0"/>
          </a:p>
        </p:txBody>
      </p:sp>
    </p:spTree>
    <p:extLst>
      <p:ext uri="{BB962C8B-B14F-4D97-AF65-F5344CB8AC3E}">
        <p14:creationId xmlns:p14="http://schemas.microsoft.com/office/powerpoint/2010/main" val="252159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F5CD3-B786-1138-D824-30FAB3E40497}"/>
            </a:ext>
          </a:extLst>
        </p:cNvPr>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4E2622FC-7738-C956-E19A-886C0EB07280}"/>
              </a:ext>
            </a:extLst>
          </p:cNvPr>
          <p:cNvPicPr>
            <a:picLocks noChangeAspect="1"/>
          </p:cNvPicPr>
          <p:nvPr/>
        </p:nvPicPr>
        <p:blipFill>
          <a:blip r:embed="rId3"/>
          <a:stretch>
            <a:fillRect/>
          </a:stretch>
        </p:blipFill>
        <p:spPr>
          <a:xfrm>
            <a:off x="9018063" y="53787"/>
            <a:ext cx="5576480" cy="3718203"/>
          </a:xfrm>
          <a:prstGeom prst="rect">
            <a:avLst/>
          </a:prstGeom>
        </p:spPr>
      </p:pic>
      <p:sp>
        <p:nvSpPr>
          <p:cNvPr id="4" name="Text 0">
            <a:extLst>
              <a:ext uri="{FF2B5EF4-FFF2-40B4-BE49-F238E27FC236}">
                <a16:creationId xmlns:a16="http://schemas.microsoft.com/office/drawing/2014/main" id="{42521795-6B1C-F911-F15C-0A858FCA660F}"/>
              </a:ext>
            </a:extLst>
          </p:cNvPr>
          <p:cNvSpPr/>
          <p:nvPr/>
        </p:nvSpPr>
        <p:spPr>
          <a:xfrm>
            <a:off x="408615" y="3221355"/>
            <a:ext cx="7127557" cy="708779"/>
          </a:xfrm>
          <a:prstGeom prst="rect">
            <a:avLst/>
          </a:prstGeom>
          <a:noFill/>
          <a:ln/>
        </p:spPr>
        <p:txBody>
          <a:bodyPr wrap="none" lIns="0" tIns="0" rIns="0" bIns="0" rtlCol="0" anchor="t"/>
          <a:lstStyle/>
          <a:p>
            <a:pPr marL="0" indent="0" algn="l">
              <a:lnSpc>
                <a:spcPts val="5550"/>
              </a:lnSpc>
              <a:buNone/>
            </a:pPr>
            <a:r>
              <a:rPr lang="en-US" sz="4800" dirty="0">
                <a:solidFill>
                  <a:srgbClr val="1B1B27"/>
                </a:solidFill>
                <a:latin typeface="Raleway" pitchFamily="34" charset="0"/>
                <a:ea typeface="Raleway" pitchFamily="34" charset="-122"/>
                <a:cs typeface="Raleway" pitchFamily="34" charset="-120"/>
              </a:rPr>
              <a:t>Disadvantages of the NMPC?</a:t>
            </a:r>
            <a:endParaRPr lang="en-US" sz="4800" dirty="0"/>
          </a:p>
        </p:txBody>
      </p:sp>
      <p:sp>
        <p:nvSpPr>
          <p:cNvPr id="8" name="TextBox 7">
            <a:extLst>
              <a:ext uri="{FF2B5EF4-FFF2-40B4-BE49-F238E27FC236}">
                <a16:creationId xmlns:a16="http://schemas.microsoft.com/office/drawing/2014/main" id="{BD63B228-EA00-B353-7DC7-D9A0F39EB8DD}"/>
              </a:ext>
            </a:extLst>
          </p:cNvPr>
          <p:cNvSpPr txBox="1"/>
          <p:nvPr/>
        </p:nvSpPr>
        <p:spPr>
          <a:xfrm>
            <a:off x="10658007" y="3930134"/>
            <a:ext cx="2296591" cy="369332"/>
          </a:xfrm>
          <a:prstGeom prst="rect">
            <a:avLst/>
          </a:prstGeom>
          <a:noFill/>
        </p:spPr>
        <p:txBody>
          <a:bodyPr wrap="none" rtlCol="0">
            <a:spAutoFit/>
          </a:bodyPr>
          <a:lstStyle/>
          <a:p>
            <a:r>
              <a:rPr lang="en-US" dirty="0"/>
              <a:t>MPC Control Structure</a:t>
            </a:r>
          </a:p>
        </p:txBody>
      </p:sp>
      <p:pic>
        <p:nvPicPr>
          <p:cNvPr id="9" name="Picture 8">
            <a:extLst>
              <a:ext uri="{FF2B5EF4-FFF2-40B4-BE49-F238E27FC236}">
                <a16:creationId xmlns:a16="http://schemas.microsoft.com/office/drawing/2014/main" id="{6999B213-6D09-ABC8-B8F1-17164D22A97D}"/>
              </a:ext>
            </a:extLst>
          </p:cNvPr>
          <p:cNvPicPr>
            <a:picLocks noChangeAspect="1"/>
          </p:cNvPicPr>
          <p:nvPr/>
        </p:nvPicPr>
        <p:blipFill>
          <a:blip r:embed="rId4"/>
          <a:stretch>
            <a:fillRect/>
          </a:stretch>
        </p:blipFill>
        <p:spPr>
          <a:xfrm>
            <a:off x="9567580" y="4242460"/>
            <a:ext cx="4883523" cy="3604505"/>
          </a:xfrm>
          <a:prstGeom prst="rect">
            <a:avLst/>
          </a:prstGeom>
        </p:spPr>
      </p:pic>
      <p:sp>
        <p:nvSpPr>
          <p:cNvPr id="10" name="TextBox 9">
            <a:extLst>
              <a:ext uri="{FF2B5EF4-FFF2-40B4-BE49-F238E27FC236}">
                <a16:creationId xmlns:a16="http://schemas.microsoft.com/office/drawing/2014/main" id="{2886C9D1-A53B-D8EE-BDF2-0C9A6B7782E7}"/>
              </a:ext>
            </a:extLst>
          </p:cNvPr>
          <p:cNvSpPr txBox="1"/>
          <p:nvPr/>
        </p:nvSpPr>
        <p:spPr>
          <a:xfrm>
            <a:off x="11076195" y="7662299"/>
            <a:ext cx="1970411" cy="369332"/>
          </a:xfrm>
          <a:prstGeom prst="rect">
            <a:avLst/>
          </a:prstGeom>
          <a:noFill/>
        </p:spPr>
        <p:txBody>
          <a:bodyPr wrap="none" rtlCol="0">
            <a:spAutoFit/>
          </a:bodyPr>
          <a:lstStyle/>
          <a:p>
            <a:r>
              <a:rPr lang="en-US" dirty="0"/>
              <a:t>NMPC Formulation</a:t>
            </a:r>
          </a:p>
        </p:txBody>
      </p:sp>
      <p:sp>
        <p:nvSpPr>
          <p:cNvPr id="11" name="TextBox 10">
            <a:extLst>
              <a:ext uri="{FF2B5EF4-FFF2-40B4-BE49-F238E27FC236}">
                <a16:creationId xmlns:a16="http://schemas.microsoft.com/office/drawing/2014/main" id="{6DBE91F0-69F1-CC25-F69D-B2A64B0374D4}"/>
              </a:ext>
            </a:extLst>
          </p:cNvPr>
          <p:cNvSpPr txBox="1"/>
          <p:nvPr/>
        </p:nvSpPr>
        <p:spPr>
          <a:xfrm>
            <a:off x="-6736" y="7476560"/>
            <a:ext cx="9024800" cy="461665"/>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Chen, J., Tian, G. &amp; Fu, Y. (2023). A novel multi-objective tuning strategy for model predictive control in trajectory tracking.</a:t>
            </a:r>
          </a:p>
          <a:p>
            <a:r>
              <a:rPr lang="en-US" sz="1200" dirty="0">
                <a:latin typeface="Roboto" panose="02000000000000000000" pitchFamily="2" charset="0"/>
                <a:ea typeface="Roboto" panose="02000000000000000000" pitchFamily="2" charset="0"/>
                <a:cs typeface="Roboto" panose="02000000000000000000" pitchFamily="2" charset="0"/>
              </a:rPr>
              <a:t>Journal of </a:t>
            </a:r>
            <a:r>
              <a:rPr lang="en-US" sz="1200" dirty="0" err="1">
                <a:latin typeface="Roboto" panose="02000000000000000000" pitchFamily="2" charset="0"/>
                <a:ea typeface="Roboto" panose="02000000000000000000" pitchFamily="2" charset="0"/>
                <a:cs typeface="Roboto" panose="02000000000000000000" pitchFamily="2" charset="0"/>
              </a:rPr>
              <a:t>MechanicalScience</a:t>
            </a:r>
            <a:r>
              <a:rPr lang="en-US" sz="1200" dirty="0">
                <a:latin typeface="Roboto" panose="02000000000000000000" pitchFamily="2" charset="0"/>
                <a:ea typeface="Roboto" panose="02000000000000000000" pitchFamily="2" charset="0"/>
                <a:cs typeface="Roboto" panose="02000000000000000000" pitchFamily="2" charset="0"/>
              </a:rPr>
              <a:t> and Technology, 37, 6657–6667.</a:t>
            </a:r>
          </a:p>
        </p:txBody>
      </p:sp>
      <p:sp>
        <p:nvSpPr>
          <p:cNvPr id="12" name="Text 6">
            <a:extLst>
              <a:ext uri="{FF2B5EF4-FFF2-40B4-BE49-F238E27FC236}">
                <a16:creationId xmlns:a16="http://schemas.microsoft.com/office/drawing/2014/main" id="{270C7F01-6859-3150-6374-008C05C40F74}"/>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12 / 32</a:t>
            </a:r>
            <a:endParaRPr lang="en-US" sz="1400" dirty="0"/>
          </a:p>
        </p:txBody>
      </p:sp>
      <p:sp>
        <p:nvSpPr>
          <p:cNvPr id="2" name="TextBox 1">
            <a:extLst>
              <a:ext uri="{FF2B5EF4-FFF2-40B4-BE49-F238E27FC236}">
                <a16:creationId xmlns:a16="http://schemas.microsoft.com/office/drawing/2014/main" id="{04EBCE07-EDDC-550A-CBD6-74F97DC9B101}"/>
              </a:ext>
            </a:extLst>
          </p:cNvPr>
          <p:cNvSpPr txBox="1"/>
          <p:nvPr/>
        </p:nvSpPr>
        <p:spPr>
          <a:xfrm>
            <a:off x="640503" y="4299466"/>
            <a:ext cx="3865161" cy="646331"/>
          </a:xfrm>
          <a:prstGeom prst="rect">
            <a:avLst/>
          </a:prstGeom>
          <a:noFill/>
        </p:spPr>
        <p:txBody>
          <a:bodyPr wrap="none" rtlCol="0">
            <a:spAutoFit/>
          </a:bodyPr>
          <a:lstStyle/>
          <a:p>
            <a:r>
              <a:rPr lang="en-US" sz="3600" dirty="0"/>
              <a:t>1. Model Sensitivity</a:t>
            </a:r>
          </a:p>
        </p:txBody>
      </p:sp>
    </p:spTree>
    <p:extLst>
      <p:ext uri="{BB962C8B-B14F-4D97-AF65-F5344CB8AC3E}">
        <p14:creationId xmlns:p14="http://schemas.microsoft.com/office/powerpoint/2010/main" val="361523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956BA-C8BC-C146-CDFE-E73B3791F0E0}"/>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D6AECE1E-489A-03EE-83D1-5B2410D532B4}"/>
              </a:ext>
            </a:extLst>
          </p:cNvPr>
          <p:cNvSpPr/>
          <p:nvPr/>
        </p:nvSpPr>
        <p:spPr>
          <a:xfrm>
            <a:off x="35857" y="53787"/>
            <a:ext cx="7127557" cy="708779"/>
          </a:xfrm>
          <a:prstGeom prst="rect">
            <a:avLst/>
          </a:prstGeom>
          <a:noFill/>
          <a:ln/>
        </p:spPr>
        <p:txBody>
          <a:bodyPr wrap="none" lIns="0" tIns="0" rIns="0" bIns="0" rtlCol="0" anchor="t"/>
          <a:lstStyle/>
          <a:p>
            <a:pPr marL="0" indent="0" algn="l">
              <a:lnSpc>
                <a:spcPts val="5550"/>
              </a:lnSpc>
              <a:buNone/>
            </a:pPr>
            <a:r>
              <a:rPr lang="en-US" sz="4800" dirty="0">
                <a:solidFill>
                  <a:srgbClr val="1B1B27"/>
                </a:solidFill>
                <a:latin typeface="Raleway" pitchFamily="34" charset="0"/>
                <a:ea typeface="Raleway" pitchFamily="34" charset="-122"/>
                <a:cs typeface="Raleway" pitchFamily="34" charset="-120"/>
              </a:rPr>
              <a:t>Mathematical Model</a:t>
            </a:r>
            <a:endParaRPr lang="en-US" sz="4800" dirty="0"/>
          </a:p>
        </p:txBody>
      </p:sp>
      <p:sp>
        <p:nvSpPr>
          <p:cNvPr id="8" name="TextBox 7">
            <a:extLst>
              <a:ext uri="{FF2B5EF4-FFF2-40B4-BE49-F238E27FC236}">
                <a16:creationId xmlns:a16="http://schemas.microsoft.com/office/drawing/2014/main" id="{D95B7873-C967-5F09-1F1F-171B57506B35}"/>
              </a:ext>
            </a:extLst>
          </p:cNvPr>
          <p:cNvSpPr txBox="1"/>
          <p:nvPr/>
        </p:nvSpPr>
        <p:spPr>
          <a:xfrm>
            <a:off x="35857" y="821122"/>
            <a:ext cx="7888943" cy="707886"/>
          </a:xfrm>
          <a:prstGeom prst="rect">
            <a:avLst/>
          </a:prstGeom>
          <a:noFill/>
        </p:spPr>
        <p:txBody>
          <a:bodyPr wrap="square" rtlCol="0">
            <a:spAutoFit/>
          </a:bodyPr>
          <a:lstStyle/>
          <a:p>
            <a:r>
              <a:rPr lang="en-US" sz="2000" dirty="0"/>
              <a:t>The effectiveness of the NMPC controller heavily relies on an accurate mathematical model.</a:t>
            </a:r>
          </a:p>
        </p:txBody>
      </p:sp>
      <p:sp>
        <p:nvSpPr>
          <p:cNvPr id="11" name="TextBox 10">
            <a:extLst>
              <a:ext uri="{FF2B5EF4-FFF2-40B4-BE49-F238E27FC236}">
                <a16:creationId xmlns:a16="http://schemas.microsoft.com/office/drawing/2014/main" id="{19A8C810-BC4A-9BFF-1AFD-D838F33A320F}"/>
              </a:ext>
            </a:extLst>
          </p:cNvPr>
          <p:cNvSpPr txBox="1"/>
          <p:nvPr/>
        </p:nvSpPr>
        <p:spPr>
          <a:xfrm>
            <a:off x="35856" y="7446829"/>
            <a:ext cx="14289745" cy="523220"/>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Urbina-Brito, N., </a:t>
            </a:r>
            <a:r>
              <a:rPr lang="en-US" sz="1400" dirty="0" err="1">
                <a:latin typeface="Roboto" panose="02000000000000000000" pitchFamily="2" charset="0"/>
                <a:ea typeface="Roboto" panose="02000000000000000000" pitchFamily="2" charset="0"/>
                <a:cs typeface="Roboto" panose="02000000000000000000" pitchFamily="2" charset="0"/>
              </a:rPr>
              <a:t>Guerrero-Sánchez</a:t>
            </a:r>
            <a:r>
              <a:rPr lang="en-US" sz="1400" dirty="0">
                <a:latin typeface="Roboto" panose="02000000000000000000" pitchFamily="2" charset="0"/>
                <a:ea typeface="Roboto" panose="02000000000000000000" pitchFamily="2" charset="0"/>
                <a:cs typeface="Roboto" panose="02000000000000000000" pitchFamily="2" charset="0"/>
              </a:rPr>
              <a:t>, M.E., Valencia-Palomo, G., </a:t>
            </a:r>
            <a:r>
              <a:rPr lang="en-US" sz="1400" dirty="0" err="1">
                <a:latin typeface="Roboto" panose="02000000000000000000" pitchFamily="2" charset="0"/>
                <a:ea typeface="Roboto" panose="02000000000000000000" pitchFamily="2" charset="0"/>
                <a:cs typeface="Roboto" panose="02000000000000000000" pitchFamily="2" charset="0"/>
              </a:rPr>
              <a:t>Hernández-González</a:t>
            </a:r>
            <a:r>
              <a:rPr lang="en-US" sz="1400" dirty="0">
                <a:latin typeface="Roboto" panose="02000000000000000000" pitchFamily="2" charset="0"/>
                <a:ea typeface="Roboto" panose="02000000000000000000" pitchFamily="2" charset="0"/>
                <a:cs typeface="Roboto" panose="02000000000000000000" pitchFamily="2" charset="0"/>
              </a:rPr>
              <a:t>, O., </a:t>
            </a:r>
            <a:r>
              <a:rPr lang="en-US" sz="1400" dirty="0" err="1">
                <a:latin typeface="Roboto" panose="02000000000000000000" pitchFamily="2" charset="0"/>
                <a:ea typeface="Roboto" panose="02000000000000000000" pitchFamily="2" charset="0"/>
                <a:cs typeface="Roboto" panose="02000000000000000000" pitchFamily="2" charset="0"/>
              </a:rPr>
              <a:t>López-Estrada</a:t>
            </a:r>
            <a:r>
              <a:rPr lang="en-US" sz="1400" dirty="0">
                <a:latin typeface="Roboto" panose="02000000000000000000" pitchFamily="2" charset="0"/>
                <a:ea typeface="Roboto" panose="02000000000000000000" pitchFamily="2" charset="0"/>
                <a:cs typeface="Roboto" panose="02000000000000000000" pitchFamily="2" charset="0"/>
              </a:rPr>
              <a:t>, F.R., &amp; </a:t>
            </a:r>
            <a:r>
              <a:rPr lang="en-US" sz="1400" dirty="0" err="1">
                <a:latin typeface="Roboto" panose="02000000000000000000" pitchFamily="2" charset="0"/>
                <a:ea typeface="Roboto" panose="02000000000000000000" pitchFamily="2" charset="0"/>
                <a:cs typeface="Roboto" panose="02000000000000000000" pitchFamily="2" charset="0"/>
              </a:rPr>
              <a:t>Hoyo-Montaño</a:t>
            </a:r>
            <a:r>
              <a:rPr lang="en-US" sz="1400" dirty="0">
                <a:latin typeface="Roboto" panose="02000000000000000000" pitchFamily="2" charset="0"/>
                <a:ea typeface="Roboto" panose="02000000000000000000" pitchFamily="2" charset="0"/>
                <a:cs typeface="Roboto" panose="02000000000000000000" pitchFamily="2" charset="0"/>
              </a:rPr>
              <a:t>, J.A. (2021). A predictive control strategy for aerial payload transport using an unmanned aerial vehicle. Mathematics, 9, 1822.</a:t>
            </a:r>
          </a:p>
        </p:txBody>
      </p:sp>
      <p:sp>
        <p:nvSpPr>
          <p:cNvPr id="12" name="Text 6">
            <a:extLst>
              <a:ext uri="{FF2B5EF4-FFF2-40B4-BE49-F238E27FC236}">
                <a16:creationId xmlns:a16="http://schemas.microsoft.com/office/drawing/2014/main" id="{BA391B4B-385C-E29F-A712-F56F70D1E9BC}"/>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13 / 32</a:t>
            </a:r>
            <a:endParaRPr lang="en-US" sz="1400" dirty="0"/>
          </a:p>
        </p:txBody>
      </p:sp>
      <p:pic>
        <p:nvPicPr>
          <p:cNvPr id="6" name="Picture 5">
            <a:extLst>
              <a:ext uri="{FF2B5EF4-FFF2-40B4-BE49-F238E27FC236}">
                <a16:creationId xmlns:a16="http://schemas.microsoft.com/office/drawing/2014/main" id="{0C18B4BC-8A62-34DC-CFE7-CEA5243424B9}"/>
              </a:ext>
            </a:extLst>
          </p:cNvPr>
          <p:cNvPicPr>
            <a:picLocks noChangeAspect="1"/>
          </p:cNvPicPr>
          <p:nvPr/>
        </p:nvPicPr>
        <p:blipFill>
          <a:blip r:embed="rId3"/>
          <a:stretch>
            <a:fillRect/>
          </a:stretch>
        </p:blipFill>
        <p:spPr>
          <a:xfrm>
            <a:off x="35856" y="1624780"/>
            <a:ext cx="11905131" cy="5085338"/>
          </a:xfrm>
          <a:prstGeom prst="rect">
            <a:avLst/>
          </a:prstGeom>
        </p:spPr>
      </p:pic>
      <p:pic>
        <p:nvPicPr>
          <p:cNvPr id="5" name="Picture 4">
            <a:extLst>
              <a:ext uri="{FF2B5EF4-FFF2-40B4-BE49-F238E27FC236}">
                <a16:creationId xmlns:a16="http://schemas.microsoft.com/office/drawing/2014/main" id="{E98FA54B-3639-5142-07CF-DE1DD30F6FA9}"/>
              </a:ext>
            </a:extLst>
          </p:cNvPr>
          <p:cNvPicPr>
            <a:picLocks noChangeAspect="1"/>
          </p:cNvPicPr>
          <p:nvPr/>
        </p:nvPicPr>
        <p:blipFill>
          <a:blip r:embed="rId4"/>
          <a:stretch>
            <a:fillRect/>
          </a:stretch>
        </p:blipFill>
        <p:spPr>
          <a:xfrm>
            <a:off x="10578353" y="53787"/>
            <a:ext cx="4052047" cy="3849215"/>
          </a:xfrm>
          <a:prstGeom prst="rect">
            <a:avLst/>
          </a:prstGeom>
        </p:spPr>
      </p:pic>
      <p:sp>
        <p:nvSpPr>
          <p:cNvPr id="10" name="TextBox 9">
            <a:extLst>
              <a:ext uri="{FF2B5EF4-FFF2-40B4-BE49-F238E27FC236}">
                <a16:creationId xmlns:a16="http://schemas.microsoft.com/office/drawing/2014/main" id="{F602DBEB-F169-CFE4-3EB3-26B730CC6092}"/>
              </a:ext>
            </a:extLst>
          </p:cNvPr>
          <p:cNvSpPr txBox="1"/>
          <p:nvPr/>
        </p:nvSpPr>
        <p:spPr>
          <a:xfrm>
            <a:off x="11295641" y="3844885"/>
            <a:ext cx="3334759" cy="307777"/>
          </a:xfrm>
          <a:prstGeom prst="rect">
            <a:avLst/>
          </a:prstGeom>
          <a:noFill/>
        </p:spPr>
        <p:txBody>
          <a:bodyPr wrap="none" rtlCol="0">
            <a:spAutoFit/>
          </a:bodyPr>
          <a:lstStyle/>
          <a:p>
            <a:r>
              <a:rPr lang="en-US" sz="1400" dirty="0"/>
              <a:t>Quadrotor with a cable-suspended payload</a:t>
            </a:r>
          </a:p>
        </p:txBody>
      </p:sp>
      <p:sp>
        <p:nvSpPr>
          <p:cNvPr id="7" name="Rectangle 6">
            <a:extLst>
              <a:ext uri="{FF2B5EF4-FFF2-40B4-BE49-F238E27FC236}">
                <a16:creationId xmlns:a16="http://schemas.microsoft.com/office/drawing/2014/main" id="{E10CCF7F-6B51-C1F4-729E-FA96E0B0D2C0}"/>
              </a:ext>
            </a:extLst>
          </p:cNvPr>
          <p:cNvSpPr/>
          <p:nvPr/>
        </p:nvSpPr>
        <p:spPr>
          <a:xfrm>
            <a:off x="35856" y="5163671"/>
            <a:ext cx="8355109" cy="154644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CE45871-6D3D-7F14-94B1-2BD7197787D5}"/>
              </a:ext>
            </a:extLst>
          </p:cNvPr>
          <p:cNvCxnSpPr/>
          <p:nvPr/>
        </p:nvCxnSpPr>
        <p:spPr>
          <a:xfrm>
            <a:off x="2861073" y="2056217"/>
            <a:ext cx="168536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52C2C7-18BF-E9F7-634E-900BF9BA6B51}"/>
              </a:ext>
            </a:extLst>
          </p:cNvPr>
          <p:cNvCxnSpPr/>
          <p:nvPr/>
        </p:nvCxnSpPr>
        <p:spPr>
          <a:xfrm>
            <a:off x="2896737" y="2442085"/>
            <a:ext cx="168536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98C52F-37AA-3A80-E02D-CF8EB0C84CA2}"/>
              </a:ext>
            </a:extLst>
          </p:cNvPr>
          <p:cNvCxnSpPr>
            <a:cxnSpLocks/>
          </p:cNvCxnSpPr>
          <p:nvPr/>
        </p:nvCxnSpPr>
        <p:spPr>
          <a:xfrm>
            <a:off x="3081569" y="2821460"/>
            <a:ext cx="61597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2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D0490-28BB-9651-D969-05F7CC2FB9DB}"/>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3683AF82-23C9-2D4F-F8F2-92DEBAB82756}"/>
              </a:ext>
            </a:extLst>
          </p:cNvPr>
          <p:cNvSpPr/>
          <p:nvPr/>
        </p:nvSpPr>
        <p:spPr>
          <a:xfrm>
            <a:off x="35857" y="53787"/>
            <a:ext cx="7127557" cy="708779"/>
          </a:xfrm>
          <a:prstGeom prst="rect">
            <a:avLst/>
          </a:prstGeom>
          <a:noFill/>
          <a:ln/>
        </p:spPr>
        <p:txBody>
          <a:bodyPr wrap="none" lIns="0" tIns="0" rIns="0" bIns="0" rtlCol="0" anchor="t"/>
          <a:lstStyle/>
          <a:p>
            <a:pPr marL="0" indent="0" algn="l">
              <a:lnSpc>
                <a:spcPts val="5550"/>
              </a:lnSpc>
              <a:buNone/>
            </a:pPr>
            <a:r>
              <a:rPr lang="en-US" sz="4800" dirty="0">
                <a:solidFill>
                  <a:srgbClr val="1B1B27"/>
                </a:solidFill>
                <a:latin typeface="Raleway" pitchFamily="34" charset="0"/>
                <a:ea typeface="Raleway" pitchFamily="34" charset="-122"/>
                <a:cs typeface="Raleway" pitchFamily="34" charset="-120"/>
              </a:rPr>
              <a:t>Mathematical Model</a:t>
            </a:r>
            <a:endParaRPr lang="en-US" sz="4800" dirty="0"/>
          </a:p>
        </p:txBody>
      </p:sp>
      <p:sp>
        <p:nvSpPr>
          <p:cNvPr id="8" name="TextBox 7">
            <a:extLst>
              <a:ext uri="{FF2B5EF4-FFF2-40B4-BE49-F238E27FC236}">
                <a16:creationId xmlns:a16="http://schemas.microsoft.com/office/drawing/2014/main" id="{42E4E0E0-21F8-CA6B-774F-402FB8B6390F}"/>
              </a:ext>
            </a:extLst>
          </p:cNvPr>
          <p:cNvSpPr txBox="1"/>
          <p:nvPr/>
        </p:nvSpPr>
        <p:spPr>
          <a:xfrm>
            <a:off x="35857" y="821122"/>
            <a:ext cx="10452849" cy="400110"/>
          </a:xfrm>
          <a:prstGeom prst="rect">
            <a:avLst/>
          </a:prstGeom>
          <a:noFill/>
        </p:spPr>
        <p:txBody>
          <a:bodyPr wrap="square" rtlCol="0">
            <a:spAutoFit/>
          </a:bodyPr>
          <a:lstStyle/>
          <a:p>
            <a:r>
              <a:rPr lang="en-US" sz="2000" dirty="0"/>
              <a:t>The effectiveness of the NMPC controller heavily relies on an accurate mathematical model.</a:t>
            </a:r>
          </a:p>
        </p:txBody>
      </p:sp>
      <p:sp>
        <p:nvSpPr>
          <p:cNvPr id="11" name="TextBox 10">
            <a:extLst>
              <a:ext uri="{FF2B5EF4-FFF2-40B4-BE49-F238E27FC236}">
                <a16:creationId xmlns:a16="http://schemas.microsoft.com/office/drawing/2014/main" id="{5195E806-B424-F3AE-BCB7-F23C89B25456}"/>
              </a:ext>
            </a:extLst>
          </p:cNvPr>
          <p:cNvSpPr txBox="1"/>
          <p:nvPr/>
        </p:nvSpPr>
        <p:spPr>
          <a:xfrm>
            <a:off x="35856" y="7446829"/>
            <a:ext cx="14289745" cy="523220"/>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Liang, X., Zhang, Z., Yu, H., Wang, Y., Fang, Y. &amp; Han, J. (2022). </a:t>
            </a:r>
            <a:r>
              <a:rPr lang="en-US" sz="1400" dirty="0" err="1">
                <a:latin typeface="Roboto" panose="02000000000000000000" pitchFamily="2" charset="0"/>
                <a:ea typeface="Roboto" panose="02000000000000000000" pitchFamily="2" charset="0"/>
                <a:cs typeface="Roboto" panose="02000000000000000000" pitchFamily="2" charset="0"/>
              </a:rPr>
              <a:t>Antiswing</a:t>
            </a:r>
            <a:r>
              <a:rPr lang="en-US" sz="1400" dirty="0">
                <a:latin typeface="Roboto" panose="02000000000000000000" pitchFamily="2" charset="0"/>
                <a:ea typeface="Roboto" panose="02000000000000000000" pitchFamily="2" charset="0"/>
                <a:cs typeface="Roboto" panose="02000000000000000000" pitchFamily="2" charset="0"/>
              </a:rPr>
              <a:t> control for aerial transportation of the suspended cargo by dual quadrotor </a:t>
            </a:r>
            <a:r>
              <a:rPr lang="en-US" sz="1400" dirty="0" err="1">
                <a:latin typeface="Roboto" panose="02000000000000000000" pitchFamily="2" charset="0"/>
                <a:ea typeface="Roboto" panose="02000000000000000000" pitchFamily="2" charset="0"/>
                <a:cs typeface="Roboto" panose="02000000000000000000" pitchFamily="2" charset="0"/>
              </a:rPr>
              <a:t>uavs</a:t>
            </a:r>
            <a:r>
              <a:rPr lang="en-US" sz="1400" dirty="0">
                <a:latin typeface="Roboto" panose="02000000000000000000" pitchFamily="2" charset="0"/>
                <a:ea typeface="Roboto" panose="02000000000000000000" pitchFamily="2" charset="0"/>
                <a:cs typeface="Roboto" panose="02000000000000000000" pitchFamily="2" charset="0"/>
              </a:rPr>
              <a:t>. IEEE/ASME Transactions on Mechatronics, 27, 5159–5172.</a:t>
            </a:r>
          </a:p>
        </p:txBody>
      </p:sp>
      <p:sp>
        <p:nvSpPr>
          <p:cNvPr id="10" name="TextBox 9">
            <a:extLst>
              <a:ext uri="{FF2B5EF4-FFF2-40B4-BE49-F238E27FC236}">
                <a16:creationId xmlns:a16="http://schemas.microsoft.com/office/drawing/2014/main" id="{AF1207E0-E4E5-B32F-1A22-25B2DEDD8451}"/>
              </a:ext>
            </a:extLst>
          </p:cNvPr>
          <p:cNvSpPr txBox="1"/>
          <p:nvPr/>
        </p:nvSpPr>
        <p:spPr>
          <a:xfrm>
            <a:off x="4966555" y="6444646"/>
            <a:ext cx="4738798" cy="369332"/>
          </a:xfrm>
          <a:prstGeom prst="rect">
            <a:avLst/>
          </a:prstGeom>
          <a:noFill/>
        </p:spPr>
        <p:txBody>
          <a:bodyPr wrap="none" rtlCol="0">
            <a:spAutoFit/>
          </a:bodyPr>
          <a:lstStyle/>
          <a:p>
            <a:r>
              <a:rPr lang="en-US" dirty="0"/>
              <a:t>Multi-UAV cooperative payload transport system</a:t>
            </a:r>
          </a:p>
        </p:txBody>
      </p:sp>
      <p:pic>
        <p:nvPicPr>
          <p:cNvPr id="2" name="Picture 1">
            <a:extLst>
              <a:ext uri="{FF2B5EF4-FFF2-40B4-BE49-F238E27FC236}">
                <a16:creationId xmlns:a16="http://schemas.microsoft.com/office/drawing/2014/main" id="{3390FE26-7E1C-E2CF-BB58-080AE5067CC2}"/>
              </a:ext>
            </a:extLst>
          </p:cNvPr>
          <p:cNvPicPr>
            <a:picLocks noChangeAspect="1"/>
          </p:cNvPicPr>
          <p:nvPr/>
        </p:nvPicPr>
        <p:blipFill>
          <a:blip r:embed="rId3"/>
          <a:stretch>
            <a:fillRect/>
          </a:stretch>
        </p:blipFill>
        <p:spPr>
          <a:xfrm>
            <a:off x="3682008" y="1250856"/>
            <a:ext cx="6896343" cy="5109026"/>
          </a:xfrm>
          <a:prstGeom prst="rect">
            <a:avLst/>
          </a:prstGeom>
        </p:spPr>
      </p:pic>
      <p:sp>
        <p:nvSpPr>
          <p:cNvPr id="3" name="Text 6">
            <a:extLst>
              <a:ext uri="{FF2B5EF4-FFF2-40B4-BE49-F238E27FC236}">
                <a16:creationId xmlns:a16="http://schemas.microsoft.com/office/drawing/2014/main" id="{420BD736-EFC4-5D1B-6247-ADAF96995B2B}"/>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14 / 32</a:t>
            </a:r>
            <a:endParaRPr lang="en-US" sz="1400" dirty="0"/>
          </a:p>
        </p:txBody>
      </p:sp>
    </p:spTree>
    <p:extLst>
      <p:ext uri="{BB962C8B-B14F-4D97-AF65-F5344CB8AC3E}">
        <p14:creationId xmlns:p14="http://schemas.microsoft.com/office/powerpoint/2010/main" val="767184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440DA-8627-D030-C9B0-4AF341932ACC}"/>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DFCC2640-B0DB-C039-E990-68686FA6EDAA}"/>
              </a:ext>
            </a:extLst>
          </p:cNvPr>
          <p:cNvSpPr/>
          <p:nvPr/>
        </p:nvSpPr>
        <p:spPr>
          <a:xfrm>
            <a:off x="35857" y="53787"/>
            <a:ext cx="7127557" cy="708779"/>
          </a:xfrm>
          <a:prstGeom prst="rect">
            <a:avLst/>
          </a:prstGeom>
          <a:noFill/>
          <a:ln/>
        </p:spPr>
        <p:txBody>
          <a:bodyPr wrap="none" lIns="0" tIns="0" rIns="0" bIns="0" rtlCol="0" anchor="t"/>
          <a:lstStyle/>
          <a:p>
            <a:pPr marL="0" indent="0" algn="l">
              <a:lnSpc>
                <a:spcPts val="5550"/>
              </a:lnSpc>
              <a:buNone/>
            </a:pPr>
            <a:r>
              <a:rPr lang="en-US" sz="4800" dirty="0">
                <a:solidFill>
                  <a:srgbClr val="1B1B27"/>
                </a:solidFill>
                <a:latin typeface="Raleway" pitchFamily="34" charset="0"/>
                <a:ea typeface="Raleway" pitchFamily="34" charset="-122"/>
                <a:cs typeface="Raleway" pitchFamily="34" charset="-120"/>
              </a:rPr>
              <a:t>Mathematical Model</a:t>
            </a:r>
            <a:endParaRPr lang="en-US" sz="4800" dirty="0"/>
          </a:p>
        </p:txBody>
      </p:sp>
      <p:sp>
        <p:nvSpPr>
          <p:cNvPr id="8" name="TextBox 7">
            <a:extLst>
              <a:ext uri="{FF2B5EF4-FFF2-40B4-BE49-F238E27FC236}">
                <a16:creationId xmlns:a16="http://schemas.microsoft.com/office/drawing/2014/main" id="{F0AE8219-9C9F-3360-F9B4-A3AFD87D6621}"/>
              </a:ext>
            </a:extLst>
          </p:cNvPr>
          <p:cNvSpPr txBox="1"/>
          <p:nvPr/>
        </p:nvSpPr>
        <p:spPr>
          <a:xfrm>
            <a:off x="35857" y="694267"/>
            <a:ext cx="10452849" cy="400110"/>
          </a:xfrm>
          <a:prstGeom prst="rect">
            <a:avLst/>
          </a:prstGeom>
          <a:noFill/>
        </p:spPr>
        <p:txBody>
          <a:bodyPr wrap="square" rtlCol="0">
            <a:spAutoFit/>
          </a:bodyPr>
          <a:lstStyle/>
          <a:p>
            <a:r>
              <a:rPr lang="en-US" sz="2000" dirty="0"/>
              <a:t>The effectiveness of the NMPC controller heavily relies on an accurate mathematical model.</a:t>
            </a:r>
          </a:p>
        </p:txBody>
      </p:sp>
      <p:sp>
        <p:nvSpPr>
          <p:cNvPr id="11" name="TextBox 10">
            <a:extLst>
              <a:ext uri="{FF2B5EF4-FFF2-40B4-BE49-F238E27FC236}">
                <a16:creationId xmlns:a16="http://schemas.microsoft.com/office/drawing/2014/main" id="{82251935-7DF4-6197-3C80-038E92743E85}"/>
              </a:ext>
            </a:extLst>
          </p:cNvPr>
          <p:cNvSpPr txBox="1"/>
          <p:nvPr/>
        </p:nvSpPr>
        <p:spPr>
          <a:xfrm>
            <a:off x="-1" y="7315249"/>
            <a:ext cx="14785657" cy="954107"/>
          </a:xfrm>
          <a:prstGeom prst="rect">
            <a:avLst/>
          </a:prstGeom>
          <a:noFill/>
        </p:spPr>
        <p:txBody>
          <a:bodyPr wrap="square" rtlCol="0">
            <a:spAutoFit/>
          </a:bodyPr>
          <a:lstStyle/>
          <a:p>
            <a:r>
              <a:rPr lang="en-US" sz="1400" dirty="0" err="1">
                <a:latin typeface="Roboto" panose="02000000000000000000" pitchFamily="2" charset="0"/>
                <a:ea typeface="Roboto" panose="02000000000000000000" pitchFamily="2" charset="0"/>
                <a:cs typeface="Roboto" panose="02000000000000000000" pitchFamily="2" charset="0"/>
              </a:rPr>
              <a:t>Alothman</a:t>
            </a:r>
            <a:r>
              <a:rPr lang="en-US" sz="1400" dirty="0">
                <a:latin typeface="Roboto" panose="02000000000000000000" pitchFamily="2" charset="0"/>
                <a:ea typeface="Roboto" panose="02000000000000000000" pitchFamily="2" charset="0"/>
                <a:cs typeface="Roboto" panose="02000000000000000000" pitchFamily="2" charset="0"/>
              </a:rPr>
              <a:t>, Y. &amp; Gu, D. (2018). Using constrained </a:t>
            </a:r>
            <a:r>
              <a:rPr lang="en-US" sz="1400" dirty="0" err="1">
                <a:latin typeface="Roboto" panose="02000000000000000000" pitchFamily="2" charset="0"/>
                <a:ea typeface="Roboto" panose="02000000000000000000" pitchFamily="2" charset="0"/>
                <a:cs typeface="Roboto" panose="02000000000000000000" pitchFamily="2" charset="0"/>
              </a:rPr>
              <a:t>nmpc</a:t>
            </a:r>
            <a:r>
              <a:rPr lang="en-US" sz="1400" dirty="0">
                <a:latin typeface="Roboto" panose="02000000000000000000" pitchFamily="2" charset="0"/>
                <a:ea typeface="Roboto" panose="02000000000000000000" pitchFamily="2" charset="0"/>
                <a:cs typeface="Roboto" panose="02000000000000000000" pitchFamily="2" charset="0"/>
              </a:rPr>
              <a:t> to control a cable-suspended payload with two quadrotors. In 2018 24th International Conference on Automation and Computing, 1–6, IEEE.</a:t>
            </a:r>
          </a:p>
          <a:p>
            <a:endParaRPr lang="en-US" sz="1400" dirty="0">
              <a:latin typeface="Roboto" panose="02000000000000000000" pitchFamily="2" charset="0"/>
              <a:ea typeface="Roboto" panose="02000000000000000000" pitchFamily="2" charset="0"/>
              <a:cs typeface="Roboto" panose="02000000000000000000" pitchFamily="2" charset="0"/>
            </a:endParaRPr>
          </a:p>
          <a:p>
            <a:r>
              <a:rPr lang="en-US" sz="1400" dirty="0" err="1">
                <a:latin typeface="Roboto" panose="02000000000000000000" pitchFamily="2" charset="0"/>
                <a:ea typeface="Roboto" panose="02000000000000000000" pitchFamily="2" charset="0"/>
                <a:cs typeface="Roboto" panose="02000000000000000000" pitchFamily="2" charset="0"/>
              </a:rPr>
              <a:t>Alothman</a:t>
            </a:r>
            <a:r>
              <a:rPr lang="en-US" sz="1400" dirty="0">
                <a:latin typeface="Roboto" panose="02000000000000000000" pitchFamily="2" charset="0"/>
                <a:ea typeface="Roboto" panose="02000000000000000000" pitchFamily="2" charset="0"/>
                <a:cs typeface="Roboto" panose="02000000000000000000" pitchFamily="2" charset="0"/>
              </a:rPr>
              <a:t>, Y.N. (2018). Optimal control of multiple quadrotors for transporting a cable suspended payload. </a:t>
            </a:r>
          </a:p>
        </p:txBody>
      </p:sp>
      <p:sp>
        <p:nvSpPr>
          <p:cNvPr id="3" name="Text 6">
            <a:extLst>
              <a:ext uri="{FF2B5EF4-FFF2-40B4-BE49-F238E27FC236}">
                <a16:creationId xmlns:a16="http://schemas.microsoft.com/office/drawing/2014/main" id="{87CD676E-06E7-BED0-90BD-836F3B156304}"/>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15 / 32</a:t>
            </a:r>
            <a:endParaRPr lang="en-US" sz="1400" dirty="0"/>
          </a:p>
        </p:txBody>
      </p:sp>
      <p:pic>
        <p:nvPicPr>
          <p:cNvPr id="5" name="Picture 4">
            <a:extLst>
              <a:ext uri="{FF2B5EF4-FFF2-40B4-BE49-F238E27FC236}">
                <a16:creationId xmlns:a16="http://schemas.microsoft.com/office/drawing/2014/main" id="{110D0959-B977-098D-4DD0-E3223639049C}"/>
              </a:ext>
            </a:extLst>
          </p:cNvPr>
          <p:cNvPicPr>
            <a:picLocks noChangeAspect="1"/>
          </p:cNvPicPr>
          <p:nvPr/>
        </p:nvPicPr>
        <p:blipFill>
          <a:blip r:embed="rId3"/>
          <a:stretch>
            <a:fillRect/>
          </a:stretch>
        </p:blipFill>
        <p:spPr>
          <a:xfrm>
            <a:off x="56235" y="1059871"/>
            <a:ext cx="7055971" cy="6131758"/>
          </a:xfrm>
          <a:prstGeom prst="rect">
            <a:avLst/>
          </a:prstGeom>
        </p:spPr>
      </p:pic>
      <p:cxnSp>
        <p:nvCxnSpPr>
          <p:cNvPr id="6" name="Straight Connector 5">
            <a:extLst>
              <a:ext uri="{FF2B5EF4-FFF2-40B4-BE49-F238E27FC236}">
                <a16:creationId xmlns:a16="http://schemas.microsoft.com/office/drawing/2014/main" id="{F08B8755-DF0D-264E-BBFD-66ADB0AFB56F}"/>
              </a:ext>
            </a:extLst>
          </p:cNvPr>
          <p:cNvCxnSpPr/>
          <p:nvPr/>
        </p:nvCxnSpPr>
        <p:spPr>
          <a:xfrm>
            <a:off x="7224381" y="1035959"/>
            <a:ext cx="0" cy="6073831"/>
          </a:xfrm>
          <a:prstGeom prst="line">
            <a:avLst/>
          </a:prstGeom>
          <a:ln w="9525"/>
        </p:spPr>
        <p:style>
          <a:lnRef idx="3">
            <a:schemeClr val="dk1"/>
          </a:lnRef>
          <a:fillRef idx="0">
            <a:schemeClr val="dk1"/>
          </a:fillRef>
          <a:effectRef idx="2">
            <a:schemeClr val="dk1"/>
          </a:effectRef>
          <a:fontRef idx="minor">
            <a:schemeClr val="tx1"/>
          </a:fontRef>
        </p:style>
      </p:cxnSp>
      <p:pic>
        <p:nvPicPr>
          <p:cNvPr id="7" name="Picture 6">
            <a:extLst>
              <a:ext uri="{FF2B5EF4-FFF2-40B4-BE49-F238E27FC236}">
                <a16:creationId xmlns:a16="http://schemas.microsoft.com/office/drawing/2014/main" id="{965C3926-EBB9-EF9C-3528-EE36CE5D9D25}"/>
              </a:ext>
            </a:extLst>
          </p:cNvPr>
          <p:cNvPicPr>
            <a:picLocks noChangeAspect="1"/>
          </p:cNvPicPr>
          <p:nvPr/>
        </p:nvPicPr>
        <p:blipFill>
          <a:blip r:embed="rId4"/>
          <a:stretch>
            <a:fillRect/>
          </a:stretch>
        </p:blipFill>
        <p:spPr>
          <a:xfrm>
            <a:off x="7286752" y="1265329"/>
            <a:ext cx="7224380" cy="5301763"/>
          </a:xfrm>
          <a:prstGeom prst="rect">
            <a:avLst/>
          </a:prstGeom>
        </p:spPr>
      </p:pic>
      <p:sp>
        <p:nvSpPr>
          <p:cNvPr id="9" name="Rectangle 8">
            <a:extLst>
              <a:ext uri="{FF2B5EF4-FFF2-40B4-BE49-F238E27FC236}">
                <a16:creationId xmlns:a16="http://schemas.microsoft.com/office/drawing/2014/main" id="{D0CF2511-B200-F8E2-1EA1-892C4AFE4134}"/>
              </a:ext>
            </a:extLst>
          </p:cNvPr>
          <p:cNvSpPr/>
          <p:nvPr/>
        </p:nvSpPr>
        <p:spPr>
          <a:xfrm>
            <a:off x="56236" y="1183491"/>
            <a:ext cx="7055970" cy="358729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358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F26F8-ACFA-CAB0-3F04-68D494C46608}"/>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AD62047C-9111-FD26-56BB-4C222A026D07}"/>
              </a:ext>
            </a:extLst>
          </p:cNvPr>
          <p:cNvSpPr/>
          <p:nvPr/>
        </p:nvSpPr>
        <p:spPr>
          <a:xfrm>
            <a:off x="35857" y="53787"/>
            <a:ext cx="7127557" cy="708779"/>
          </a:xfrm>
          <a:prstGeom prst="rect">
            <a:avLst/>
          </a:prstGeom>
          <a:noFill/>
          <a:ln/>
        </p:spPr>
        <p:txBody>
          <a:bodyPr wrap="none" lIns="0" tIns="0" rIns="0" bIns="0" rtlCol="0" anchor="t"/>
          <a:lstStyle/>
          <a:p>
            <a:pPr marL="0" indent="0" algn="l">
              <a:lnSpc>
                <a:spcPts val="5550"/>
              </a:lnSpc>
              <a:buNone/>
            </a:pPr>
            <a:r>
              <a:rPr lang="en-US" sz="4800" dirty="0">
                <a:solidFill>
                  <a:srgbClr val="1B1B27"/>
                </a:solidFill>
                <a:latin typeface="Raleway" pitchFamily="34" charset="0"/>
                <a:ea typeface="Raleway" pitchFamily="34" charset="-122"/>
                <a:cs typeface="Raleway" pitchFamily="34" charset="-120"/>
              </a:rPr>
              <a:t>Mathematical Model</a:t>
            </a:r>
            <a:endParaRPr lang="en-US" sz="4800" dirty="0"/>
          </a:p>
        </p:txBody>
      </p:sp>
      <p:sp>
        <p:nvSpPr>
          <p:cNvPr id="8" name="TextBox 7">
            <a:extLst>
              <a:ext uri="{FF2B5EF4-FFF2-40B4-BE49-F238E27FC236}">
                <a16:creationId xmlns:a16="http://schemas.microsoft.com/office/drawing/2014/main" id="{DC3962ED-7371-E89D-69E8-073A1EBA7E7F}"/>
              </a:ext>
            </a:extLst>
          </p:cNvPr>
          <p:cNvSpPr txBox="1"/>
          <p:nvPr/>
        </p:nvSpPr>
        <p:spPr>
          <a:xfrm>
            <a:off x="35857" y="694267"/>
            <a:ext cx="10452849" cy="400110"/>
          </a:xfrm>
          <a:prstGeom prst="rect">
            <a:avLst/>
          </a:prstGeom>
          <a:noFill/>
        </p:spPr>
        <p:txBody>
          <a:bodyPr wrap="square" rtlCol="0">
            <a:spAutoFit/>
          </a:bodyPr>
          <a:lstStyle/>
          <a:p>
            <a:r>
              <a:rPr lang="en-US" sz="2000" dirty="0"/>
              <a:t>The effectiveness of the NMPC controller heavily relies on an accurate mathematical model.</a:t>
            </a:r>
          </a:p>
        </p:txBody>
      </p:sp>
      <p:sp>
        <p:nvSpPr>
          <p:cNvPr id="11" name="TextBox 10">
            <a:extLst>
              <a:ext uri="{FF2B5EF4-FFF2-40B4-BE49-F238E27FC236}">
                <a16:creationId xmlns:a16="http://schemas.microsoft.com/office/drawing/2014/main" id="{07AA5DC9-B142-1C5E-5A83-771520E511D1}"/>
              </a:ext>
            </a:extLst>
          </p:cNvPr>
          <p:cNvSpPr txBox="1"/>
          <p:nvPr/>
        </p:nvSpPr>
        <p:spPr>
          <a:xfrm>
            <a:off x="-1" y="7315249"/>
            <a:ext cx="14785657" cy="954107"/>
          </a:xfrm>
          <a:prstGeom prst="rect">
            <a:avLst/>
          </a:prstGeom>
          <a:noFill/>
        </p:spPr>
        <p:txBody>
          <a:bodyPr wrap="square" rtlCol="0">
            <a:spAutoFit/>
          </a:bodyPr>
          <a:lstStyle/>
          <a:p>
            <a:r>
              <a:rPr lang="en-US" sz="1400" dirty="0" err="1">
                <a:latin typeface="Roboto" panose="02000000000000000000" pitchFamily="2" charset="0"/>
                <a:ea typeface="Roboto" panose="02000000000000000000" pitchFamily="2" charset="0"/>
                <a:cs typeface="Roboto" panose="02000000000000000000" pitchFamily="2" charset="0"/>
              </a:rPr>
              <a:t>Alothman</a:t>
            </a:r>
            <a:r>
              <a:rPr lang="en-US" sz="1400" dirty="0">
                <a:latin typeface="Roboto" panose="02000000000000000000" pitchFamily="2" charset="0"/>
                <a:ea typeface="Roboto" panose="02000000000000000000" pitchFamily="2" charset="0"/>
                <a:cs typeface="Roboto" panose="02000000000000000000" pitchFamily="2" charset="0"/>
              </a:rPr>
              <a:t>, Y. &amp; Gu, D. (2018). Using constrained </a:t>
            </a:r>
            <a:r>
              <a:rPr lang="en-US" sz="1400" dirty="0" err="1">
                <a:latin typeface="Roboto" panose="02000000000000000000" pitchFamily="2" charset="0"/>
                <a:ea typeface="Roboto" panose="02000000000000000000" pitchFamily="2" charset="0"/>
                <a:cs typeface="Roboto" panose="02000000000000000000" pitchFamily="2" charset="0"/>
              </a:rPr>
              <a:t>nmpc</a:t>
            </a:r>
            <a:r>
              <a:rPr lang="en-US" sz="1400" dirty="0">
                <a:latin typeface="Roboto" panose="02000000000000000000" pitchFamily="2" charset="0"/>
                <a:ea typeface="Roboto" panose="02000000000000000000" pitchFamily="2" charset="0"/>
                <a:cs typeface="Roboto" panose="02000000000000000000" pitchFamily="2" charset="0"/>
              </a:rPr>
              <a:t> to control a cable-suspended payload with two quadrotors. In 2018 24th International Conference on Automation and Computing, 1–6, IEEE.</a:t>
            </a:r>
          </a:p>
          <a:p>
            <a:endParaRPr lang="en-US" sz="1400" dirty="0">
              <a:latin typeface="Roboto" panose="02000000000000000000" pitchFamily="2" charset="0"/>
              <a:ea typeface="Roboto" panose="02000000000000000000" pitchFamily="2" charset="0"/>
              <a:cs typeface="Roboto" panose="02000000000000000000" pitchFamily="2" charset="0"/>
            </a:endParaRPr>
          </a:p>
          <a:p>
            <a:r>
              <a:rPr lang="en-US" sz="1400" dirty="0" err="1">
                <a:latin typeface="Roboto" panose="02000000000000000000" pitchFamily="2" charset="0"/>
                <a:ea typeface="Roboto" panose="02000000000000000000" pitchFamily="2" charset="0"/>
                <a:cs typeface="Roboto" panose="02000000000000000000" pitchFamily="2" charset="0"/>
              </a:rPr>
              <a:t>Alothman</a:t>
            </a:r>
            <a:r>
              <a:rPr lang="en-US" sz="1400" dirty="0">
                <a:latin typeface="Roboto" panose="02000000000000000000" pitchFamily="2" charset="0"/>
                <a:ea typeface="Roboto" panose="02000000000000000000" pitchFamily="2" charset="0"/>
                <a:cs typeface="Roboto" panose="02000000000000000000" pitchFamily="2" charset="0"/>
              </a:rPr>
              <a:t>, Y.N. (2018). Optimal control of multiple quadrotors for transporting a cable suspended payload. </a:t>
            </a:r>
          </a:p>
        </p:txBody>
      </p:sp>
      <p:sp>
        <p:nvSpPr>
          <p:cNvPr id="3" name="Text 6">
            <a:extLst>
              <a:ext uri="{FF2B5EF4-FFF2-40B4-BE49-F238E27FC236}">
                <a16:creationId xmlns:a16="http://schemas.microsoft.com/office/drawing/2014/main" id="{DB5170C0-32F3-BA06-1D65-DD6F0F9FCB9A}"/>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15 / 32</a:t>
            </a:r>
            <a:endParaRPr lang="en-US" sz="1400" dirty="0"/>
          </a:p>
        </p:txBody>
      </p:sp>
      <p:pic>
        <p:nvPicPr>
          <p:cNvPr id="5" name="Picture 4">
            <a:extLst>
              <a:ext uri="{FF2B5EF4-FFF2-40B4-BE49-F238E27FC236}">
                <a16:creationId xmlns:a16="http://schemas.microsoft.com/office/drawing/2014/main" id="{59BB8235-AF9E-8709-D17A-EBB448A8F021}"/>
              </a:ext>
            </a:extLst>
          </p:cNvPr>
          <p:cNvPicPr>
            <a:picLocks noChangeAspect="1"/>
          </p:cNvPicPr>
          <p:nvPr/>
        </p:nvPicPr>
        <p:blipFill>
          <a:blip r:embed="rId3"/>
          <a:stretch>
            <a:fillRect/>
          </a:stretch>
        </p:blipFill>
        <p:spPr>
          <a:xfrm>
            <a:off x="56235" y="1059871"/>
            <a:ext cx="7055971" cy="6131758"/>
          </a:xfrm>
          <a:prstGeom prst="rect">
            <a:avLst/>
          </a:prstGeom>
        </p:spPr>
      </p:pic>
      <p:cxnSp>
        <p:nvCxnSpPr>
          <p:cNvPr id="6" name="Straight Connector 5">
            <a:extLst>
              <a:ext uri="{FF2B5EF4-FFF2-40B4-BE49-F238E27FC236}">
                <a16:creationId xmlns:a16="http://schemas.microsoft.com/office/drawing/2014/main" id="{F3BA7951-446F-AE23-B2D8-73400358B947}"/>
              </a:ext>
            </a:extLst>
          </p:cNvPr>
          <p:cNvCxnSpPr/>
          <p:nvPr/>
        </p:nvCxnSpPr>
        <p:spPr>
          <a:xfrm>
            <a:off x="7224381" y="1035959"/>
            <a:ext cx="0" cy="6073831"/>
          </a:xfrm>
          <a:prstGeom prst="line">
            <a:avLst/>
          </a:prstGeom>
          <a:ln w="9525"/>
        </p:spPr>
        <p:style>
          <a:lnRef idx="3">
            <a:schemeClr val="dk1"/>
          </a:lnRef>
          <a:fillRef idx="0">
            <a:schemeClr val="dk1"/>
          </a:fillRef>
          <a:effectRef idx="2">
            <a:schemeClr val="dk1"/>
          </a:effectRef>
          <a:fontRef idx="minor">
            <a:schemeClr val="tx1"/>
          </a:fontRef>
        </p:style>
      </p:cxnSp>
      <p:pic>
        <p:nvPicPr>
          <p:cNvPr id="7" name="Picture 6">
            <a:extLst>
              <a:ext uri="{FF2B5EF4-FFF2-40B4-BE49-F238E27FC236}">
                <a16:creationId xmlns:a16="http://schemas.microsoft.com/office/drawing/2014/main" id="{D9FA0A64-8467-7581-7A49-82563C230721}"/>
              </a:ext>
            </a:extLst>
          </p:cNvPr>
          <p:cNvPicPr>
            <a:picLocks noChangeAspect="1"/>
          </p:cNvPicPr>
          <p:nvPr/>
        </p:nvPicPr>
        <p:blipFill>
          <a:blip r:embed="rId4"/>
          <a:stretch>
            <a:fillRect/>
          </a:stretch>
        </p:blipFill>
        <p:spPr>
          <a:xfrm>
            <a:off x="7286752" y="1265329"/>
            <a:ext cx="7224380" cy="5301763"/>
          </a:xfrm>
          <a:prstGeom prst="rect">
            <a:avLst/>
          </a:prstGeom>
        </p:spPr>
      </p:pic>
      <p:sp>
        <p:nvSpPr>
          <p:cNvPr id="9" name="Rectangle 8">
            <a:extLst>
              <a:ext uri="{FF2B5EF4-FFF2-40B4-BE49-F238E27FC236}">
                <a16:creationId xmlns:a16="http://schemas.microsoft.com/office/drawing/2014/main" id="{11DA9BF4-50E0-8453-7657-739F8DF4E070}"/>
              </a:ext>
            </a:extLst>
          </p:cNvPr>
          <p:cNvSpPr/>
          <p:nvPr/>
        </p:nvSpPr>
        <p:spPr>
          <a:xfrm>
            <a:off x="56236" y="1183491"/>
            <a:ext cx="7055970" cy="358729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79A0DE-92D0-531F-73DF-29616D9FB64C}"/>
              </a:ext>
            </a:extLst>
          </p:cNvPr>
          <p:cNvSpPr/>
          <p:nvPr/>
        </p:nvSpPr>
        <p:spPr>
          <a:xfrm>
            <a:off x="55734" y="4825739"/>
            <a:ext cx="6623361" cy="15750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0FFBC1A-169A-96DB-544E-2A718C32BB72}"/>
              </a:ext>
            </a:extLst>
          </p:cNvPr>
          <p:cNvSpPr/>
          <p:nvPr/>
        </p:nvSpPr>
        <p:spPr>
          <a:xfrm>
            <a:off x="7363528" y="3012093"/>
            <a:ext cx="7076336" cy="11027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578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CDEC9-F0A0-821B-5ED8-0B053C9F4CA8}"/>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529316CD-C011-17AF-FA5C-4E1DD14A9F56}"/>
              </a:ext>
            </a:extLst>
          </p:cNvPr>
          <p:cNvSpPr/>
          <p:nvPr/>
        </p:nvSpPr>
        <p:spPr>
          <a:xfrm>
            <a:off x="35857" y="53787"/>
            <a:ext cx="7127557" cy="708779"/>
          </a:xfrm>
          <a:prstGeom prst="rect">
            <a:avLst/>
          </a:prstGeom>
          <a:noFill/>
          <a:ln/>
        </p:spPr>
        <p:txBody>
          <a:bodyPr wrap="none" lIns="0" tIns="0" rIns="0" bIns="0" rtlCol="0" anchor="t"/>
          <a:lstStyle/>
          <a:p>
            <a:pPr marL="0" indent="0" algn="l">
              <a:lnSpc>
                <a:spcPts val="5550"/>
              </a:lnSpc>
              <a:buNone/>
            </a:pPr>
            <a:r>
              <a:rPr lang="en-US" sz="4800" dirty="0">
                <a:solidFill>
                  <a:srgbClr val="1B1B27"/>
                </a:solidFill>
                <a:latin typeface="Raleway" pitchFamily="34" charset="0"/>
                <a:ea typeface="Raleway" pitchFamily="34" charset="-122"/>
                <a:cs typeface="Raleway" pitchFamily="34" charset="-120"/>
              </a:rPr>
              <a:t>Mathematical Model</a:t>
            </a:r>
            <a:endParaRPr lang="en-US" sz="4800" dirty="0"/>
          </a:p>
        </p:txBody>
      </p:sp>
      <p:sp>
        <p:nvSpPr>
          <p:cNvPr id="8" name="TextBox 7">
            <a:extLst>
              <a:ext uri="{FF2B5EF4-FFF2-40B4-BE49-F238E27FC236}">
                <a16:creationId xmlns:a16="http://schemas.microsoft.com/office/drawing/2014/main" id="{67489249-E6AD-B598-7520-B078E8B690FB}"/>
              </a:ext>
            </a:extLst>
          </p:cNvPr>
          <p:cNvSpPr txBox="1"/>
          <p:nvPr/>
        </p:nvSpPr>
        <p:spPr>
          <a:xfrm>
            <a:off x="35857" y="797785"/>
            <a:ext cx="10452849" cy="400110"/>
          </a:xfrm>
          <a:prstGeom prst="rect">
            <a:avLst/>
          </a:prstGeom>
          <a:noFill/>
        </p:spPr>
        <p:txBody>
          <a:bodyPr wrap="square" rtlCol="0">
            <a:spAutoFit/>
          </a:bodyPr>
          <a:lstStyle/>
          <a:p>
            <a:r>
              <a:rPr lang="en-US" sz="2000" dirty="0"/>
              <a:t>The effectiveness of the NMPC controller heavily relies on an accurate mathematical model.</a:t>
            </a:r>
          </a:p>
        </p:txBody>
      </p:sp>
      <p:sp>
        <p:nvSpPr>
          <p:cNvPr id="11" name="TextBox 10">
            <a:extLst>
              <a:ext uri="{FF2B5EF4-FFF2-40B4-BE49-F238E27FC236}">
                <a16:creationId xmlns:a16="http://schemas.microsoft.com/office/drawing/2014/main" id="{68B85C5B-3227-FF8D-32A6-80A447CEBAFC}"/>
              </a:ext>
            </a:extLst>
          </p:cNvPr>
          <p:cNvSpPr txBox="1"/>
          <p:nvPr/>
        </p:nvSpPr>
        <p:spPr>
          <a:xfrm>
            <a:off x="0" y="7488934"/>
            <a:ext cx="14785657" cy="523220"/>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Delbene, A. &amp; Baglietto, M. (2024). Recovery techniques for a multi-</a:t>
            </a:r>
            <a:r>
              <a:rPr lang="en-US" sz="1400" dirty="0" err="1">
                <a:latin typeface="Roboto" panose="02000000000000000000" pitchFamily="2" charset="0"/>
                <a:ea typeface="Roboto" panose="02000000000000000000" pitchFamily="2" charset="0"/>
                <a:cs typeface="Roboto" panose="02000000000000000000" pitchFamily="2" charset="0"/>
              </a:rPr>
              <a:t>uav</a:t>
            </a:r>
            <a:r>
              <a:rPr lang="en-US" sz="1400" dirty="0">
                <a:latin typeface="Roboto" panose="02000000000000000000" pitchFamily="2" charset="0"/>
                <a:ea typeface="Roboto" panose="02000000000000000000" pitchFamily="2" charset="0"/>
                <a:cs typeface="Roboto" panose="02000000000000000000" pitchFamily="2" charset="0"/>
              </a:rPr>
              <a:t> system transporting a payload. In 2024 IEEE 20th International Conference on Automation Science and Engineering (CASE), 559–566, IEEE.</a:t>
            </a:r>
          </a:p>
        </p:txBody>
      </p:sp>
      <p:sp>
        <p:nvSpPr>
          <p:cNvPr id="3" name="Text 6">
            <a:extLst>
              <a:ext uri="{FF2B5EF4-FFF2-40B4-BE49-F238E27FC236}">
                <a16:creationId xmlns:a16="http://schemas.microsoft.com/office/drawing/2014/main" id="{50259DF9-2235-4013-C861-5EC498ED6B5C}"/>
              </a:ext>
            </a:extLst>
          </p:cNvPr>
          <p:cNvSpPr/>
          <p:nvPr/>
        </p:nvSpPr>
        <p:spPr>
          <a:xfrm>
            <a:off x="13652930"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16 / 32</a:t>
            </a:r>
            <a:endParaRPr lang="en-US" sz="1400" dirty="0"/>
          </a:p>
        </p:txBody>
      </p:sp>
      <p:cxnSp>
        <p:nvCxnSpPr>
          <p:cNvPr id="6" name="Straight Connector 5">
            <a:extLst>
              <a:ext uri="{FF2B5EF4-FFF2-40B4-BE49-F238E27FC236}">
                <a16:creationId xmlns:a16="http://schemas.microsoft.com/office/drawing/2014/main" id="{2EFE0E4F-7BB0-DFD3-7285-D71DCF41C5EF}"/>
              </a:ext>
            </a:extLst>
          </p:cNvPr>
          <p:cNvCxnSpPr/>
          <p:nvPr/>
        </p:nvCxnSpPr>
        <p:spPr>
          <a:xfrm>
            <a:off x="4330357" y="1336003"/>
            <a:ext cx="0" cy="6073831"/>
          </a:xfrm>
          <a:prstGeom prst="line">
            <a:avLst/>
          </a:prstGeom>
          <a:ln w="9525"/>
        </p:spPr>
        <p:style>
          <a:lnRef idx="3">
            <a:schemeClr val="dk1"/>
          </a:lnRef>
          <a:fillRef idx="0">
            <a:schemeClr val="dk1"/>
          </a:fillRef>
          <a:effectRef idx="2">
            <a:schemeClr val="dk1"/>
          </a:effectRef>
          <a:fontRef idx="minor">
            <a:schemeClr val="tx1"/>
          </a:fontRef>
        </p:style>
      </p:cxnSp>
      <p:sp>
        <p:nvSpPr>
          <p:cNvPr id="2" name="Text 1">
            <a:extLst>
              <a:ext uri="{FF2B5EF4-FFF2-40B4-BE49-F238E27FC236}">
                <a16:creationId xmlns:a16="http://schemas.microsoft.com/office/drawing/2014/main" id="{EBBAA9DA-F2F0-F877-3E8D-54B0D41E3323}"/>
              </a:ext>
            </a:extLst>
          </p:cNvPr>
          <p:cNvSpPr/>
          <p:nvPr/>
        </p:nvSpPr>
        <p:spPr>
          <a:xfrm>
            <a:off x="43000" y="1508027"/>
            <a:ext cx="2835235" cy="354330"/>
          </a:xfrm>
          <a:prstGeom prst="rect">
            <a:avLst/>
          </a:prstGeom>
          <a:noFill/>
          <a:ln/>
        </p:spPr>
        <p:txBody>
          <a:bodyPr wrap="none" lIns="0" tIns="0" rIns="0" bIns="0" rtlCol="0" anchor="t"/>
          <a:lstStyle/>
          <a:p>
            <a:pPr>
              <a:lnSpc>
                <a:spcPts val="2750"/>
              </a:lnSpc>
            </a:pPr>
            <a:r>
              <a:rPr lang="en-US" sz="28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Cable Tension Modeling</a:t>
            </a:r>
          </a:p>
        </p:txBody>
      </p:sp>
      <p:pic>
        <p:nvPicPr>
          <p:cNvPr id="10" name="Picture 9">
            <a:extLst>
              <a:ext uri="{FF2B5EF4-FFF2-40B4-BE49-F238E27FC236}">
                <a16:creationId xmlns:a16="http://schemas.microsoft.com/office/drawing/2014/main" id="{E3F2D460-5B68-2860-B553-F9CAB317D9ED}"/>
              </a:ext>
            </a:extLst>
          </p:cNvPr>
          <p:cNvPicPr>
            <a:picLocks noChangeAspect="1"/>
          </p:cNvPicPr>
          <p:nvPr/>
        </p:nvPicPr>
        <p:blipFill>
          <a:blip r:embed="rId3"/>
          <a:stretch>
            <a:fillRect/>
          </a:stretch>
        </p:blipFill>
        <p:spPr>
          <a:xfrm>
            <a:off x="1253183" y="2275371"/>
            <a:ext cx="1193800" cy="355600"/>
          </a:xfrm>
          <a:prstGeom prst="rect">
            <a:avLst/>
          </a:prstGeom>
        </p:spPr>
      </p:pic>
      <p:pic>
        <p:nvPicPr>
          <p:cNvPr id="14" name="Picture 13">
            <a:extLst>
              <a:ext uri="{FF2B5EF4-FFF2-40B4-BE49-F238E27FC236}">
                <a16:creationId xmlns:a16="http://schemas.microsoft.com/office/drawing/2014/main" id="{37DE5672-0199-AF93-B163-1F98D4A2773C}"/>
              </a:ext>
            </a:extLst>
          </p:cNvPr>
          <p:cNvPicPr>
            <a:picLocks noChangeAspect="1"/>
          </p:cNvPicPr>
          <p:nvPr/>
        </p:nvPicPr>
        <p:blipFill>
          <a:blip r:embed="rId4"/>
          <a:stretch>
            <a:fillRect/>
          </a:stretch>
        </p:blipFill>
        <p:spPr>
          <a:xfrm>
            <a:off x="1400327" y="3507612"/>
            <a:ext cx="939800" cy="330200"/>
          </a:xfrm>
          <a:prstGeom prst="rect">
            <a:avLst/>
          </a:prstGeom>
        </p:spPr>
      </p:pic>
      <p:pic>
        <p:nvPicPr>
          <p:cNvPr id="15" name="Picture 14">
            <a:extLst>
              <a:ext uri="{FF2B5EF4-FFF2-40B4-BE49-F238E27FC236}">
                <a16:creationId xmlns:a16="http://schemas.microsoft.com/office/drawing/2014/main" id="{EAFC4D89-24B2-86FA-06E5-7E8C648154B9}"/>
              </a:ext>
            </a:extLst>
          </p:cNvPr>
          <p:cNvPicPr>
            <a:picLocks noChangeAspect="1"/>
          </p:cNvPicPr>
          <p:nvPr/>
        </p:nvPicPr>
        <p:blipFill>
          <a:blip r:embed="rId5"/>
          <a:stretch>
            <a:fillRect/>
          </a:stretch>
        </p:blipFill>
        <p:spPr>
          <a:xfrm>
            <a:off x="1379307" y="4828812"/>
            <a:ext cx="876300" cy="546100"/>
          </a:xfrm>
          <a:prstGeom prst="rect">
            <a:avLst/>
          </a:prstGeom>
        </p:spPr>
      </p:pic>
      <p:pic>
        <p:nvPicPr>
          <p:cNvPr id="16" name="Picture 15">
            <a:extLst>
              <a:ext uri="{FF2B5EF4-FFF2-40B4-BE49-F238E27FC236}">
                <a16:creationId xmlns:a16="http://schemas.microsoft.com/office/drawing/2014/main" id="{0490F9EF-C012-7F77-E190-9ED55B87B267}"/>
              </a:ext>
            </a:extLst>
          </p:cNvPr>
          <p:cNvPicPr>
            <a:picLocks noChangeAspect="1"/>
          </p:cNvPicPr>
          <p:nvPr/>
        </p:nvPicPr>
        <p:blipFill>
          <a:blip r:embed="rId6"/>
          <a:stretch>
            <a:fillRect/>
          </a:stretch>
        </p:blipFill>
        <p:spPr>
          <a:xfrm>
            <a:off x="807776" y="6365912"/>
            <a:ext cx="3263900" cy="622300"/>
          </a:xfrm>
          <a:prstGeom prst="rect">
            <a:avLst/>
          </a:prstGeom>
        </p:spPr>
      </p:pic>
      <p:sp>
        <p:nvSpPr>
          <p:cNvPr id="18" name="Down Arrow 17">
            <a:extLst>
              <a:ext uri="{FF2B5EF4-FFF2-40B4-BE49-F238E27FC236}">
                <a16:creationId xmlns:a16="http://schemas.microsoft.com/office/drawing/2014/main" id="{3481ABE9-3E2A-399B-9BCB-C9FF5417CE23}"/>
              </a:ext>
            </a:extLst>
          </p:cNvPr>
          <p:cNvSpPr/>
          <p:nvPr/>
        </p:nvSpPr>
        <p:spPr>
          <a:xfrm>
            <a:off x="1641509" y="2641481"/>
            <a:ext cx="346841" cy="784891"/>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5DFB2D45-F4F2-897E-35E9-5CBBF89CB77C}"/>
              </a:ext>
            </a:extLst>
          </p:cNvPr>
          <p:cNvSpPr/>
          <p:nvPr/>
        </p:nvSpPr>
        <p:spPr>
          <a:xfrm>
            <a:off x="1641509" y="3890754"/>
            <a:ext cx="346841" cy="784891"/>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37B0D1CB-5367-068A-4BF0-64F86DA5FFD9}"/>
              </a:ext>
            </a:extLst>
          </p:cNvPr>
          <p:cNvSpPr/>
          <p:nvPr/>
        </p:nvSpPr>
        <p:spPr>
          <a:xfrm>
            <a:off x="1641508" y="5483188"/>
            <a:ext cx="346841" cy="784891"/>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1F1A6AF-2DAC-21CB-8C6A-FFECA12B17FF}"/>
              </a:ext>
            </a:extLst>
          </p:cNvPr>
          <p:cNvPicPr>
            <a:picLocks noChangeAspect="1"/>
          </p:cNvPicPr>
          <p:nvPr/>
        </p:nvPicPr>
        <p:blipFill>
          <a:blip r:embed="rId7"/>
          <a:stretch>
            <a:fillRect/>
          </a:stretch>
        </p:blipFill>
        <p:spPr>
          <a:xfrm>
            <a:off x="1967318" y="6633047"/>
            <a:ext cx="1085850" cy="308802"/>
          </a:xfrm>
          <a:prstGeom prst="rect">
            <a:avLst/>
          </a:prstGeom>
        </p:spPr>
      </p:pic>
      <p:pic>
        <p:nvPicPr>
          <p:cNvPr id="23" name="Picture 22">
            <a:extLst>
              <a:ext uri="{FF2B5EF4-FFF2-40B4-BE49-F238E27FC236}">
                <a16:creationId xmlns:a16="http://schemas.microsoft.com/office/drawing/2014/main" id="{BD338AE0-1833-28EC-61F0-67BB6BB39467}"/>
              </a:ext>
            </a:extLst>
          </p:cNvPr>
          <p:cNvPicPr>
            <a:picLocks noChangeAspect="1"/>
          </p:cNvPicPr>
          <p:nvPr/>
        </p:nvPicPr>
        <p:blipFill>
          <a:blip r:embed="rId8"/>
          <a:stretch>
            <a:fillRect/>
          </a:stretch>
        </p:blipFill>
        <p:spPr>
          <a:xfrm>
            <a:off x="3096824" y="6668820"/>
            <a:ext cx="957913" cy="383165"/>
          </a:xfrm>
          <a:prstGeom prst="rect">
            <a:avLst/>
          </a:prstGeom>
        </p:spPr>
      </p:pic>
      <p:sp>
        <p:nvSpPr>
          <p:cNvPr id="24" name="Text 1">
            <a:extLst>
              <a:ext uri="{FF2B5EF4-FFF2-40B4-BE49-F238E27FC236}">
                <a16:creationId xmlns:a16="http://schemas.microsoft.com/office/drawing/2014/main" id="{5E795730-1C84-2B90-F4F3-979B057657C2}"/>
              </a:ext>
            </a:extLst>
          </p:cNvPr>
          <p:cNvSpPr/>
          <p:nvPr/>
        </p:nvSpPr>
        <p:spPr>
          <a:xfrm>
            <a:off x="5630465" y="1508027"/>
            <a:ext cx="2835235" cy="354330"/>
          </a:xfrm>
          <a:prstGeom prst="rect">
            <a:avLst/>
          </a:prstGeom>
          <a:noFill/>
          <a:ln/>
        </p:spPr>
        <p:txBody>
          <a:bodyPr wrap="none" lIns="0" tIns="0" rIns="0" bIns="0" rtlCol="0" anchor="t"/>
          <a:lstStyle/>
          <a:p>
            <a:pPr algn="ctr">
              <a:lnSpc>
                <a:spcPts val="2750"/>
              </a:lnSpc>
            </a:pPr>
            <a:r>
              <a:rPr lang="en-US" sz="28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Quadrotor Dynamics</a:t>
            </a:r>
          </a:p>
        </p:txBody>
      </p:sp>
      <p:pic>
        <p:nvPicPr>
          <p:cNvPr id="25" name="Picture 24">
            <a:extLst>
              <a:ext uri="{FF2B5EF4-FFF2-40B4-BE49-F238E27FC236}">
                <a16:creationId xmlns:a16="http://schemas.microsoft.com/office/drawing/2014/main" id="{98FB4B89-2BC5-B15A-0F73-B6C517054B82}"/>
              </a:ext>
            </a:extLst>
          </p:cNvPr>
          <p:cNvPicPr>
            <a:picLocks noChangeAspect="1"/>
          </p:cNvPicPr>
          <p:nvPr/>
        </p:nvPicPr>
        <p:blipFill>
          <a:blip r:embed="rId9"/>
          <a:stretch>
            <a:fillRect/>
          </a:stretch>
        </p:blipFill>
        <p:spPr>
          <a:xfrm>
            <a:off x="4767391" y="2595797"/>
            <a:ext cx="5605107" cy="2033353"/>
          </a:xfrm>
          <a:prstGeom prst="rect">
            <a:avLst/>
          </a:prstGeom>
        </p:spPr>
      </p:pic>
      <p:sp>
        <p:nvSpPr>
          <p:cNvPr id="26" name="TextBox 25">
            <a:extLst>
              <a:ext uri="{FF2B5EF4-FFF2-40B4-BE49-F238E27FC236}">
                <a16:creationId xmlns:a16="http://schemas.microsoft.com/office/drawing/2014/main" id="{F34E8044-561D-0C44-BA10-960B78EBCFEC}"/>
              </a:ext>
            </a:extLst>
          </p:cNvPr>
          <p:cNvSpPr txBox="1"/>
          <p:nvPr/>
        </p:nvSpPr>
        <p:spPr>
          <a:xfrm>
            <a:off x="4660859" y="2018227"/>
            <a:ext cx="3510898" cy="369332"/>
          </a:xfrm>
          <a:prstGeom prst="rect">
            <a:avLst/>
          </a:prstGeom>
          <a:noFill/>
        </p:spPr>
        <p:txBody>
          <a:bodyPr wrap="none" rtlCol="0">
            <a:spAutoFit/>
          </a:bodyPr>
          <a:lstStyle/>
          <a:p>
            <a:r>
              <a:rPr lang="en-US" b="1" dirty="0"/>
              <a:t>Quadrotor Translational Dynamics:</a:t>
            </a:r>
          </a:p>
        </p:txBody>
      </p:sp>
      <p:pic>
        <p:nvPicPr>
          <p:cNvPr id="27" name="Picture 26">
            <a:extLst>
              <a:ext uri="{FF2B5EF4-FFF2-40B4-BE49-F238E27FC236}">
                <a16:creationId xmlns:a16="http://schemas.microsoft.com/office/drawing/2014/main" id="{DAA4D3C2-83D2-4A66-0D88-F6BA15715843}"/>
              </a:ext>
            </a:extLst>
          </p:cNvPr>
          <p:cNvPicPr>
            <a:picLocks noChangeAspect="1"/>
          </p:cNvPicPr>
          <p:nvPr/>
        </p:nvPicPr>
        <p:blipFill>
          <a:blip r:embed="rId10"/>
          <a:stretch>
            <a:fillRect/>
          </a:stretch>
        </p:blipFill>
        <p:spPr>
          <a:xfrm>
            <a:off x="4744924" y="2411313"/>
            <a:ext cx="1070833" cy="219658"/>
          </a:xfrm>
          <a:prstGeom prst="rect">
            <a:avLst/>
          </a:prstGeom>
        </p:spPr>
      </p:pic>
      <p:pic>
        <p:nvPicPr>
          <p:cNvPr id="28" name="Picture 27">
            <a:extLst>
              <a:ext uri="{FF2B5EF4-FFF2-40B4-BE49-F238E27FC236}">
                <a16:creationId xmlns:a16="http://schemas.microsoft.com/office/drawing/2014/main" id="{E44B2D08-3664-68AF-396C-EFBE29C4FDAB}"/>
              </a:ext>
            </a:extLst>
          </p:cNvPr>
          <p:cNvPicPr>
            <a:picLocks noChangeAspect="1"/>
          </p:cNvPicPr>
          <p:nvPr/>
        </p:nvPicPr>
        <p:blipFill>
          <a:blip r:embed="rId11"/>
          <a:stretch>
            <a:fillRect/>
          </a:stretch>
        </p:blipFill>
        <p:spPr>
          <a:xfrm>
            <a:off x="4865545" y="5003813"/>
            <a:ext cx="3316502" cy="2550583"/>
          </a:xfrm>
          <a:prstGeom prst="rect">
            <a:avLst/>
          </a:prstGeom>
        </p:spPr>
      </p:pic>
      <p:sp>
        <p:nvSpPr>
          <p:cNvPr id="29" name="TextBox 28">
            <a:extLst>
              <a:ext uri="{FF2B5EF4-FFF2-40B4-BE49-F238E27FC236}">
                <a16:creationId xmlns:a16="http://schemas.microsoft.com/office/drawing/2014/main" id="{A667D5A6-E9E5-526D-4FC7-424DA9AF0070}"/>
              </a:ext>
            </a:extLst>
          </p:cNvPr>
          <p:cNvSpPr txBox="1"/>
          <p:nvPr/>
        </p:nvSpPr>
        <p:spPr>
          <a:xfrm>
            <a:off x="4702891" y="4555853"/>
            <a:ext cx="3274614" cy="369332"/>
          </a:xfrm>
          <a:prstGeom prst="rect">
            <a:avLst/>
          </a:prstGeom>
          <a:noFill/>
        </p:spPr>
        <p:txBody>
          <a:bodyPr wrap="none" rtlCol="0">
            <a:spAutoFit/>
          </a:bodyPr>
          <a:lstStyle/>
          <a:p>
            <a:r>
              <a:rPr lang="en-US" b="1" dirty="0"/>
              <a:t>Quadrotor Rotational Dynamics:</a:t>
            </a:r>
          </a:p>
        </p:txBody>
      </p:sp>
      <p:cxnSp>
        <p:nvCxnSpPr>
          <p:cNvPr id="30" name="Straight Connector 29">
            <a:extLst>
              <a:ext uri="{FF2B5EF4-FFF2-40B4-BE49-F238E27FC236}">
                <a16:creationId xmlns:a16="http://schemas.microsoft.com/office/drawing/2014/main" id="{67654FC7-A332-2751-07CC-40E2C77D1965}"/>
              </a:ext>
            </a:extLst>
          </p:cNvPr>
          <p:cNvCxnSpPr/>
          <p:nvPr/>
        </p:nvCxnSpPr>
        <p:spPr>
          <a:xfrm>
            <a:off x="10409421" y="1369871"/>
            <a:ext cx="0" cy="6073831"/>
          </a:xfrm>
          <a:prstGeom prst="line">
            <a:avLst/>
          </a:prstGeom>
          <a:ln w="9525"/>
        </p:spPr>
        <p:style>
          <a:lnRef idx="3">
            <a:schemeClr val="dk1"/>
          </a:lnRef>
          <a:fillRef idx="0">
            <a:schemeClr val="dk1"/>
          </a:fillRef>
          <a:effectRef idx="2">
            <a:schemeClr val="dk1"/>
          </a:effectRef>
          <a:fontRef idx="minor">
            <a:schemeClr val="tx1"/>
          </a:fontRef>
        </p:style>
      </p:cxnSp>
      <p:sp>
        <p:nvSpPr>
          <p:cNvPr id="31" name="Text 1">
            <a:extLst>
              <a:ext uri="{FF2B5EF4-FFF2-40B4-BE49-F238E27FC236}">
                <a16:creationId xmlns:a16="http://schemas.microsoft.com/office/drawing/2014/main" id="{A4A78391-5883-8052-38E2-6684793BD271}"/>
              </a:ext>
            </a:extLst>
          </p:cNvPr>
          <p:cNvSpPr/>
          <p:nvPr/>
        </p:nvSpPr>
        <p:spPr>
          <a:xfrm>
            <a:off x="11320057" y="1542516"/>
            <a:ext cx="2835235" cy="354330"/>
          </a:xfrm>
          <a:prstGeom prst="rect">
            <a:avLst/>
          </a:prstGeom>
          <a:noFill/>
          <a:ln/>
        </p:spPr>
        <p:txBody>
          <a:bodyPr wrap="none" lIns="0" tIns="0" rIns="0" bIns="0" rtlCol="0" anchor="t"/>
          <a:lstStyle/>
          <a:p>
            <a:pPr algn="ctr">
              <a:lnSpc>
                <a:spcPts val="2750"/>
              </a:lnSpc>
            </a:pPr>
            <a:r>
              <a:rPr lang="en-US" sz="28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Payload Dynamics</a:t>
            </a:r>
          </a:p>
        </p:txBody>
      </p:sp>
      <p:pic>
        <p:nvPicPr>
          <p:cNvPr id="32" name="Picture 31">
            <a:extLst>
              <a:ext uri="{FF2B5EF4-FFF2-40B4-BE49-F238E27FC236}">
                <a16:creationId xmlns:a16="http://schemas.microsoft.com/office/drawing/2014/main" id="{26FB1097-56BA-B4EE-BDFD-AFDBAD2FD865}"/>
              </a:ext>
            </a:extLst>
          </p:cNvPr>
          <p:cNvPicPr>
            <a:picLocks noChangeAspect="1"/>
          </p:cNvPicPr>
          <p:nvPr/>
        </p:nvPicPr>
        <p:blipFill>
          <a:blip r:embed="rId12"/>
          <a:stretch>
            <a:fillRect/>
          </a:stretch>
        </p:blipFill>
        <p:spPr>
          <a:xfrm>
            <a:off x="11596698" y="2275512"/>
            <a:ext cx="2835225" cy="2745218"/>
          </a:xfrm>
          <a:prstGeom prst="rect">
            <a:avLst/>
          </a:prstGeom>
        </p:spPr>
      </p:pic>
      <p:sp>
        <p:nvSpPr>
          <p:cNvPr id="33" name="TextBox 32">
            <a:extLst>
              <a:ext uri="{FF2B5EF4-FFF2-40B4-BE49-F238E27FC236}">
                <a16:creationId xmlns:a16="http://schemas.microsoft.com/office/drawing/2014/main" id="{E2D536FC-1B65-330B-D127-AA8B1057DBE6}"/>
              </a:ext>
            </a:extLst>
          </p:cNvPr>
          <p:cNvSpPr txBox="1"/>
          <p:nvPr/>
        </p:nvSpPr>
        <p:spPr>
          <a:xfrm>
            <a:off x="10514074" y="2018227"/>
            <a:ext cx="3259226" cy="369332"/>
          </a:xfrm>
          <a:prstGeom prst="rect">
            <a:avLst/>
          </a:prstGeom>
          <a:noFill/>
        </p:spPr>
        <p:txBody>
          <a:bodyPr wrap="none" rtlCol="0">
            <a:spAutoFit/>
          </a:bodyPr>
          <a:lstStyle/>
          <a:p>
            <a:r>
              <a:rPr lang="en-US" b="1" dirty="0"/>
              <a:t>Payload Translational Dynamics:</a:t>
            </a:r>
          </a:p>
        </p:txBody>
      </p:sp>
    </p:spTree>
    <p:extLst>
      <p:ext uri="{BB962C8B-B14F-4D97-AF65-F5344CB8AC3E}">
        <p14:creationId xmlns:p14="http://schemas.microsoft.com/office/powerpoint/2010/main" val="2471922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3138C-5826-EA38-AC15-39F7DA4E7D7D}"/>
            </a:ext>
          </a:extLst>
        </p:cNvPr>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D6C4BE26-5881-A310-4870-009F47E0483B}"/>
              </a:ext>
            </a:extLst>
          </p:cNvPr>
          <p:cNvPicPr>
            <a:picLocks noChangeAspect="1"/>
          </p:cNvPicPr>
          <p:nvPr/>
        </p:nvPicPr>
        <p:blipFill>
          <a:blip r:embed="rId3"/>
          <a:stretch>
            <a:fillRect/>
          </a:stretch>
        </p:blipFill>
        <p:spPr>
          <a:xfrm>
            <a:off x="9018063" y="53787"/>
            <a:ext cx="5576480" cy="3718203"/>
          </a:xfrm>
          <a:prstGeom prst="rect">
            <a:avLst/>
          </a:prstGeom>
        </p:spPr>
      </p:pic>
      <p:sp>
        <p:nvSpPr>
          <p:cNvPr id="4" name="Text 0">
            <a:extLst>
              <a:ext uri="{FF2B5EF4-FFF2-40B4-BE49-F238E27FC236}">
                <a16:creationId xmlns:a16="http://schemas.microsoft.com/office/drawing/2014/main" id="{33640633-E616-F14E-6E83-0397021430DC}"/>
              </a:ext>
            </a:extLst>
          </p:cNvPr>
          <p:cNvSpPr/>
          <p:nvPr/>
        </p:nvSpPr>
        <p:spPr>
          <a:xfrm>
            <a:off x="408615" y="3221355"/>
            <a:ext cx="7127557" cy="708779"/>
          </a:xfrm>
          <a:prstGeom prst="rect">
            <a:avLst/>
          </a:prstGeom>
          <a:noFill/>
          <a:ln/>
        </p:spPr>
        <p:txBody>
          <a:bodyPr wrap="none" lIns="0" tIns="0" rIns="0" bIns="0" rtlCol="0" anchor="t"/>
          <a:lstStyle/>
          <a:p>
            <a:pPr marL="0" indent="0" algn="l">
              <a:lnSpc>
                <a:spcPts val="5550"/>
              </a:lnSpc>
              <a:buNone/>
            </a:pPr>
            <a:r>
              <a:rPr lang="en-US" sz="4800" dirty="0">
                <a:solidFill>
                  <a:srgbClr val="1B1B27"/>
                </a:solidFill>
                <a:latin typeface="Raleway" pitchFamily="34" charset="0"/>
                <a:ea typeface="Raleway" pitchFamily="34" charset="-122"/>
                <a:cs typeface="Raleway" pitchFamily="34" charset="-120"/>
              </a:rPr>
              <a:t>Disadvantages of the NMPC?</a:t>
            </a:r>
            <a:endParaRPr lang="en-US" sz="4800" dirty="0"/>
          </a:p>
        </p:txBody>
      </p:sp>
      <p:sp>
        <p:nvSpPr>
          <p:cNvPr id="8" name="TextBox 7">
            <a:extLst>
              <a:ext uri="{FF2B5EF4-FFF2-40B4-BE49-F238E27FC236}">
                <a16:creationId xmlns:a16="http://schemas.microsoft.com/office/drawing/2014/main" id="{6F3E7FE4-7606-A3AF-6FE7-C7E067CC0ED6}"/>
              </a:ext>
            </a:extLst>
          </p:cNvPr>
          <p:cNvSpPr txBox="1"/>
          <p:nvPr/>
        </p:nvSpPr>
        <p:spPr>
          <a:xfrm>
            <a:off x="10658007" y="3930134"/>
            <a:ext cx="2296591" cy="369332"/>
          </a:xfrm>
          <a:prstGeom prst="rect">
            <a:avLst/>
          </a:prstGeom>
          <a:noFill/>
        </p:spPr>
        <p:txBody>
          <a:bodyPr wrap="none" rtlCol="0">
            <a:spAutoFit/>
          </a:bodyPr>
          <a:lstStyle/>
          <a:p>
            <a:r>
              <a:rPr lang="en-US" dirty="0"/>
              <a:t>MPC Control Structure</a:t>
            </a:r>
          </a:p>
        </p:txBody>
      </p:sp>
      <p:pic>
        <p:nvPicPr>
          <p:cNvPr id="9" name="Picture 8">
            <a:extLst>
              <a:ext uri="{FF2B5EF4-FFF2-40B4-BE49-F238E27FC236}">
                <a16:creationId xmlns:a16="http://schemas.microsoft.com/office/drawing/2014/main" id="{C8D1681E-1134-8DCC-5D9A-757A19E9FB39}"/>
              </a:ext>
            </a:extLst>
          </p:cNvPr>
          <p:cNvPicPr>
            <a:picLocks noChangeAspect="1"/>
          </p:cNvPicPr>
          <p:nvPr/>
        </p:nvPicPr>
        <p:blipFill>
          <a:blip r:embed="rId4"/>
          <a:stretch>
            <a:fillRect/>
          </a:stretch>
        </p:blipFill>
        <p:spPr>
          <a:xfrm>
            <a:off x="9567580" y="4242460"/>
            <a:ext cx="4883523" cy="3604505"/>
          </a:xfrm>
          <a:prstGeom prst="rect">
            <a:avLst/>
          </a:prstGeom>
        </p:spPr>
      </p:pic>
      <p:sp>
        <p:nvSpPr>
          <p:cNvPr id="10" name="TextBox 9">
            <a:extLst>
              <a:ext uri="{FF2B5EF4-FFF2-40B4-BE49-F238E27FC236}">
                <a16:creationId xmlns:a16="http://schemas.microsoft.com/office/drawing/2014/main" id="{164BCD8C-0115-34CE-A8F7-813BC992433C}"/>
              </a:ext>
            </a:extLst>
          </p:cNvPr>
          <p:cNvSpPr txBox="1"/>
          <p:nvPr/>
        </p:nvSpPr>
        <p:spPr>
          <a:xfrm>
            <a:off x="11076195" y="7662299"/>
            <a:ext cx="1970411" cy="369332"/>
          </a:xfrm>
          <a:prstGeom prst="rect">
            <a:avLst/>
          </a:prstGeom>
          <a:noFill/>
        </p:spPr>
        <p:txBody>
          <a:bodyPr wrap="none" rtlCol="0">
            <a:spAutoFit/>
          </a:bodyPr>
          <a:lstStyle/>
          <a:p>
            <a:r>
              <a:rPr lang="en-US" dirty="0"/>
              <a:t>NMPC Formulation</a:t>
            </a:r>
          </a:p>
        </p:txBody>
      </p:sp>
      <p:sp>
        <p:nvSpPr>
          <p:cNvPr id="11" name="TextBox 10">
            <a:extLst>
              <a:ext uri="{FF2B5EF4-FFF2-40B4-BE49-F238E27FC236}">
                <a16:creationId xmlns:a16="http://schemas.microsoft.com/office/drawing/2014/main" id="{84DAE53E-F871-319E-6765-26EA71980F5C}"/>
              </a:ext>
            </a:extLst>
          </p:cNvPr>
          <p:cNvSpPr txBox="1"/>
          <p:nvPr/>
        </p:nvSpPr>
        <p:spPr>
          <a:xfrm>
            <a:off x="-6736" y="7476560"/>
            <a:ext cx="9024800" cy="461665"/>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Chen, J., Tian, G. &amp; Fu, Y. (2023). A novel multi-objective tuning strategy for model predictive control in trajectory tracking.</a:t>
            </a:r>
          </a:p>
          <a:p>
            <a:r>
              <a:rPr lang="en-US" sz="1200" dirty="0">
                <a:latin typeface="Roboto" panose="02000000000000000000" pitchFamily="2" charset="0"/>
                <a:ea typeface="Roboto" panose="02000000000000000000" pitchFamily="2" charset="0"/>
                <a:cs typeface="Roboto" panose="02000000000000000000" pitchFamily="2" charset="0"/>
              </a:rPr>
              <a:t>Journal of </a:t>
            </a:r>
            <a:r>
              <a:rPr lang="en-US" sz="1200" dirty="0" err="1">
                <a:latin typeface="Roboto" panose="02000000000000000000" pitchFamily="2" charset="0"/>
                <a:ea typeface="Roboto" panose="02000000000000000000" pitchFamily="2" charset="0"/>
                <a:cs typeface="Roboto" panose="02000000000000000000" pitchFamily="2" charset="0"/>
              </a:rPr>
              <a:t>MechanicalScience</a:t>
            </a:r>
            <a:r>
              <a:rPr lang="en-US" sz="1200" dirty="0">
                <a:latin typeface="Roboto" panose="02000000000000000000" pitchFamily="2" charset="0"/>
                <a:ea typeface="Roboto" panose="02000000000000000000" pitchFamily="2" charset="0"/>
                <a:cs typeface="Roboto" panose="02000000000000000000" pitchFamily="2" charset="0"/>
              </a:rPr>
              <a:t> and Technology, 37, 6657–6667.</a:t>
            </a:r>
          </a:p>
        </p:txBody>
      </p:sp>
      <p:sp>
        <p:nvSpPr>
          <p:cNvPr id="12" name="Text 6">
            <a:extLst>
              <a:ext uri="{FF2B5EF4-FFF2-40B4-BE49-F238E27FC236}">
                <a16:creationId xmlns:a16="http://schemas.microsoft.com/office/drawing/2014/main" id="{42585F91-4E77-A0E9-9231-F21DC7CF8AB5}"/>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17 / 32</a:t>
            </a:r>
            <a:endParaRPr lang="en-US" sz="1400" dirty="0"/>
          </a:p>
        </p:txBody>
      </p:sp>
      <p:sp>
        <p:nvSpPr>
          <p:cNvPr id="2" name="TextBox 1">
            <a:extLst>
              <a:ext uri="{FF2B5EF4-FFF2-40B4-BE49-F238E27FC236}">
                <a16:creationId xmlns:a16="http://schemas.microsoft.com/office/drawing/2014/main" id="{3BB6BE36-57DE-9B74-A0B3-48AC1A6AFE06}"/>
              </a:ext>
            </a:extLst>
          </p:cNvPr>
          <p:cNvSpPr txBox="1"/>
          <p:nvPr/>
        </p:nvSpPr>
        <p:spPr>
          <a:xfrm>
            <a:off x="640503" y="4299466"/>
            <a:ext cx="6557116" cy="1200329"/>
          </a:xfrm>
          <a:prstGeom prst="rect">
            <a:avLst/>
          </a:prstGeom>
          <a:noFill/>
        </p:spPr>
        <p:txBody>
          <a:bodyPr wrap="none" rtlCol="0">
            <a:spAutoFit/>
          </a:bodyPr>
          <a:lstStyle/>
          <a:p>
            <a:pPr marL="742950" indent="-742950">
              <a:buAutoNum type="arabicPeriod"/>
            </a:pPr>
            <a:r>
              <a:rPr lang="en-US" sz="3600" dirty="0"/>
              <a:t>MODEL SENSITIVITY</a:t>
            </a:r>
          </a:p>
          <a:p>
            <a:pPr marL="742950" indent="-742950">
              <a:buAutoNum type="arabicPeriod"/>
            </a:pPr>
            <a:r>
              <a:rPr lang="en-US" sz="3600" dirty="0"/>
              <a:t>COMPUTATIONAL RESOURCES</a:t>
            </a:r>
          </a:p>
        </p:txBody>
      </p:sp>
    </p:spTree>
    <p:extLst>
      <p:ext uri="{BB962C8B-B14F-4D97-AF65-F5344CB8AC3E}">
        <p14:creationId xmlns:p14="http://schemas.microsoft.com/office/powerpoint/2010/main" val="4000735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97907" y="933926"/>
            <a:ext cx="4645938" cy="502206"/>
          </a:xfrm>
          <a:prstGeom prst="rect">
            <a:avLst/>
          </a:prstGeom>
          <a:noFill/>
          <a:ln/>
        </p:spPr>
        <p:txBody>
          <a:bodyPr wrap="none" lIns="0" tIns="0" rIns="0" bIns="0" rtlCol="0" anchor="t"/>
          <a:lstStyle/>
          <a:p>
            <a:pPr marL="0" indent="0" algn="l">
              <a:lnSpc>
                <a:spcPts val="3950"/>
              </a:lnSpc>
              <a:buNone/>
            </a:pPr>
            <a:r>
              <a:rPr lang="en-US" sz="5400" dirty="0">
                <a:solidFill>
                  <a:srgbClr val="1B1B27"/>
                </a:solidFill>
                <a:latin typeface="Raleway" pitchFamily="34" charset="0"/>
                <a:ea typeface="Raleway" pitchFamily="34" charset="-122"/>
                <a:cs typeface="Raleway" pitchFamily="34" charset="-120"/>
              </a:rPr>
              <a:t>Introduction &amp; Motivation</a:t>
            </a:r>
            <a:endParaRPr lang="en-US" sz="5400" dirty="0"/>
          </a:p>
        </p:txBody>
      </p:sp>
      <p:sp>
        <p:nvSpPr>
          <p:cNvPr id="3" name="Text 1"/>
          <p:cNvSpPr/>
          <p:nvPr/>
        </p:nvSpPr>
        <p:spPr>
          <a:xfrm>
            <a:off x="508001" y="1699161"/>
            <a:ext cx="13360400" cy="903565"/>
          </a:xfrm>
          <a:prstGeom prst="rect">
            <a:avLst/>
          </a:prstGeom>
          <a:noFill/>
          <a:ln/>
        </p:spPr>
        <p:txBody>
          <a:bodyPr wrap="square" lIns="0" tIns="0" rIns="0" bIns="0" rtlCol="0" anchor="t"/>
          <a:lstStyle/>
          <a:p>
            <a:pPr marL="342900" indent="-342900" algn="l">
              <a:lnSpc>
                <a:spcPct val="150000"/>
              </a:lnSpc>
              <a:buSzPct val="100000"/>
              <a:buChar char="•"/>
            </a:pPr>
            <a:r>
              <a:rPr lang="en-US" sz="2000" dirty="0">
                <a:solidFill>
                  <a:srgbClr val="3C3939"/>
                </a:solidFill>
                <a:latin typeface="Roboto" pitchFamily="34" charset="0"/>
                <a:ea typeface="Roboto" pitchFamily="34" charset="-122"/>
                <a:cs typeface="Roboto" pitchFamily="34" charset="-120"/>
              </a:rPr>
              <a:t>UAVs (Unmanned Aerial Vehicles) are widely used in agriculture, delivery, surveillance, inspection, and rescue missions.</a:t>
            </a:r>
            <a:endParaRPr lang="en-US" sz="2000" dirty="0"/>
          </a:p>
          <a:p>
            <a:pPr marL="342900" indent="-342900" algn="l">
              <a:lnSpc>
                <a:spcPct val="150000"/>
              </a:lnSpc>
              <a:buSzPct val="100000"/>
              <a:buChar char="•"/>
            </a:pPr>
            <a:r>
              <a:rPr lang="en-US" sz="2000" dirty="0">
                <a:solidFill>
                  <a:srgbClr val="3C3939"/>
                </a:solidFill>
                <a:latin typeface="Roboto" pitchFamily="34" charset="0"/>
                <a:ea typeface="Roboto" pitchFamily="34" charset="-122"/>
                <a:cs typeface="Roboto" pitchFamily="34" charset="-120"/>
              </a:rPr>
              <a:t>Recent advances in autonomous control have enabled complex multi-UAV operations.</a:t>
            </a:r>
            <a:endParaRPr lang="en-US" sz="2000" dirty="0"/>
          </a:p>
          <a:p>
            <a:pPr marL="342900" indent="-342900" algn="l">
              <a:lnSpc>
                <a:spcPct val="150000"/>
              </a:lnSpc>
              <a:buSzPct val="100000"/>
              <a:buChar char="•"/>
            </a:pPr>
            <a:r>
              <a:rPr lang="en-US" sz="2000" dirty="0">
                <a:solidFill>
                  <a:srgbClr val="3C3939"/>
                </a:solidFill>
                <a:latin typeface="Roboto" pitchFamily="34" charset="0"/>
                <a:ea typeface="Roboto" pitchFamily="34" charset="-122"/>
                <a:cs typeface="Roboto" pitchFamily="34" charset="-120"/>
              </a:rPr>
              <a:t>Cooperative UAVs can share tasks, transport heavier payloads, and improve safety and efficiency.</a:t>
            </a:r>
            <a:endParaRPr lang="en-US" sz="2000" dirty="0"/>
          </a:p>
        </p:txBody>
      </p:sp>
      <p:pic>
        <p:nvPicPr>
          <p:cNvPr id="4" name="Image 0" descr="preencoded.png"/>
          <p:cNvPicPr>
            <a:picLocks noChangeAspect="1"/>
          </p:cNvPicPr>
          <p:nvPr/>
        </p:nvPicPr>
        <p:blipFill>
          <a:blip r:embed="rId3"/>
          <a:stretch>
            <a:fillRect/>
          </a:stretch>
        </p:blipFill>
        <p:spPr>
          <a:xfrm>
            <a:off x="583326" y="3918664"/>
            <a:ext cx="4306174" cy="2990136"/>
          </a:xfrm>
          <a:prstGeom prst="rect">
            <a:avLst/>
          </a:prstGeom>
        </p:spPr>
      </p:pic>
      <p:pic>
        <p:nvPicPr>
          <p:cNvPr id="5" name="Image 1" descr="preencoded.png"/>
          <p:cNvPicPr>
            <a:picLocks noChangeAspect="1"/>
          </p:cNvPicPr>
          <p:nvPr/>
        </p:nvPicPr>
        <p:blipFill>
          <a:blip r:embed="rId4"/>
          <a:stretch>
            <a:fillRect/>
          </a:stretch>
        </p:blipFill>
        <p:spPr>
          <a:xfrm>
            <a:off x="5035114" y="3918664"/>
            <a:ext cx="4306174" cy="2990136"/>
          </a:xfrm>
          <a:prstGeom prst="rect">
            <a:avLst/>
          </a:prstGeom>
        </p:spPr>
      </p:pic>
      <p:pic>
        <p:nvPicPr>
          <p:cNvPr id="6" name="Image 2" descr="preencoded.png"/>
          <p:cNvPicPr>
            <a:picLocks noChangeAspect="1"/>
          </p:cNvPicPr>
          <p:nvPr/>
        </p:nvPicPr>
        <p:blipFill>
          <a:blip r:embed="rId5"/>
          <a:stretch>
            <a:fillRect/>
          </a:stretch>
        </p:blipFill>
        <p:spPr>
          <a:xfrm>
            <a:off x="9486901" y="3918664"/>
            <a:ext cx="4961051" cy="2990135"/>
          </a:xfrm>
          <a:prstGeom prst="rect">
            <a:avLst/>
          </a:prstGeom>
        </p:spPr>
      </p:pic>
      <p:sp>
        <p:nvSpPr>
          <p:cNvPr id="7" name="Text 2"/>
          <p:cNvSpPr/>
          <p:nvPr/>
        </p:nvSpPr>
        <p:spPr>
          <a:xfrm>
            <a:off x="156607" y="7706916"/>
            <a:ext cx="11091267" cy="219670"/>
          </a:xfrm>
          <a:prstGeom prst="rect">
            <a:avLst/>
          </a:prstGeom>
          <a:noFill/>
          <a:ln/>
        </p:spPr>
        <p:txBody>
          <a:bodyPr wrap="none" lIns="0" tIns="0" rIns="0" bIns="0" rtlCol="0" anchor="t"/>
          <a:lstStyle/>
          <a:p>
            <a:pPr marL="0" indent="0" algn="l">
              <a:lnSpc>
                <a:spcPts val="1700"/>
              </a:lnSpc>
              <a:buNone/>
            </a:pPr>
            <a:r>
              <a:rPr lang="en-US" sz="1250" dirty="0">
                <a:solidFill>
                  <a:srgbClr val="999999"/>
                </a:solidFill>
                <a:latin typeface="Roboto" pitchFamily="34" charset="0"/>
                <a:ea typeface="Roboto" pitchFamily="34" charset="-122"/>
                <a:cs typeface="Roboto" pitchFamily="34" charset="-120"/>
              </a:rPr>
              <a:t>Photo credits: James Gibson, DRONE EFT &amp; Will Porada on Unsplash</a:t>
            </a:r>
            <a:endParaRPr lang="en-US" sz="1250" dirty="0"/>
          </a:p>
        </p:txBody>
      </p:sp>
      <p:sp>
        <p:nvSpPr>
          <p:cNvPr id="8" name="Text 3"/>
          <p:cNvSpPr/>
          <p:nvPr/>
        </p:nvSpPr>
        <p:spPr>
          <a:xfrm>
            <a:off x="2937907" y="7706916"/>
            <a:ext cx="11091267" cy="219670"/>
          </a:xfrm>
          <a:prstGeom prst="rect">
            <a:avLst/>
          </a:prstGeom>
          <a:noFill/>
          <a:ln/>
        </p:spPr>
        <p:txBody>
          <a:bodyPr wrap="none" lIns="0" tIns="0" rIns="0" bIns="0" rtlCol="0" anchor="t"/>
          <a:lstStyle/>
          <a:p>
            <a:pPr marL="0" indent="0" algn="r">
              <a:lnSpc>
                <a:spcPts val="1700"/>
              </a:lnSpc>
              <a:buNone/>
            </a:pPr>
            <a:r>
              <a:rPr lang="en-US" sz="1250" dirty="0">
                <a:solidFill>
                  <a:srgbClr val="999999"/>
                </a:solidFill>
                <a:latin typeface="Roboto" pitchFamily="34" charset="0"/>
                <a:ea typeface="Roboto" pitchFamily="34" charset="-122"/>
                <a:cs typeface="Roboto" pitchFamily="34" charset="-120"/>
              </a:rPr>
              <a:t>2 / 21</a:t>
            </a:r>
            <a:endParaRPr lang="en-US" sz="12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398C4-6011-5891-89E2-4DCB6D6368C2}"/>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83B00B2D-11F6-A424-48D5-061294A1C236}"/>
              </a:ext>
            </a:extLst>
          </p:cNvPr>
          <p:cNvSpPr/>
          <p:nvPr/>
        </p:nvSpPr>
        <p:spPr>
          <a:xfrm>
            <a:off x="35857" y="53787"/>
            <a:ext cx="7127557" cy="708779"/>
          </a:xfrm>
          <a:prstGeom prst="rect">
            <a:avLst/>
          </a:prstGeom>
          <a:noFill/>
          <a:ln/>
        </p:spPr>
        <p:txBody>
          <a:bodyPr wrap="none" lIns="0" tIns="0" rIns="0" bIns="0" rtlCol="0" anchor="t"/>
          <a:lstStyle/>
          <a:p>
            <a:pPr marL="0" indent="0" algn="l">
              <a:lnSpc>
                <a:spcPts val="5550"/>
              </a:lnSpc>
              <a:buNone/>
            </a:pPr>
            <a:r>
              <a:rPr lang="en-US" sz="4800" dirty="0"/>
              <a:t>NMPC Implementation Setup</a:t>
            </a:r>
          </a:p>
        </p:txBody>
      </p:sp>
      <p:sp>
        <p:nvSpPr>
          <p:cNvPr id="11" name="TextBox 10">
            <a:extLst>
              <a:ext uri="{FF2B5EF4-FFF2-40B4-BE49-F238E27FC236}">
                <a16:creationId xmlns:a16="http://schemas.microsoft.com/office/drawing/2014/main" id="{31AE0087-1CD7-F3AB-3175-5957A31D1F4D}"/>
              </a:ext>
            </a:extLst>
          </p:cNvPr>
          <p:cNvSpPr txBox="1"/>
          <p:nvPr/>
        </p:nvSpPr>
        <p:spPr>
          <a:xfrm>
            <a:off x="-77629" y="7077791"/>
            <a:ext cx="14785657" cy="892552"/>
          </a:xfrm>
          <a:prstGeom prst="rect">
            <a:avLst/>
          </a:prstGeom>
          <a:noFill/>
        </p:spPr>
        <p:txBody>
          <a:bodyPr wrap="square" rtlCol="0">
            <a:spAutoFit/>
          </a:bodyPr>
          <a:lstStyle/>
          <a:p>
            <a:r>
              <a:rPr lang="en-US" sz="1300" dirty="0" err="1">
                <a:latin typeface="Roboto" panose="02000000000000000000" pitchFamily="2" charset="0"/>
                <a:ea typeface="Roboto" panose="02000000000000000000" pitchFamily="2" charset="0"/>
                <a:cs typeface="Roboto" panose="02000000000000000000" pitchFamily="2" charset="0"/>
              </a:rPr>
              <a:t>Workineh</a:t>
            </a:r>
            <a:r>
              <a:rPr lang="en-US" sz="1300" dirty="0">
                <a:latin typeface="Roboto" panose="02000000000000000000" pitchFamily="2" charset="0"/>
                <a:ea typeface="Roboto" panose="02000000000000000000" pitchFamily="2" charset="0"/>
                <a:cs typeface="Roboto" panose="02000000000000000000" pitchFamily="2" charset="0"/>
              </a:rPr>
              <a:t>, Y., Mekonnen, H., &amp; Belete, B. (2024). Numerical methods for solving second-order initial value problems of ordinary differential equations using Euler and fourth-order Runge–</a:t>
            </a:r>
            <a:r>
              <a:rPr lang="en-US" sz="1300" dirty="0" err="1">
                <a:latin typeface="Roboto" panose="02000000000000000000" pitchFamily="2" charset="0"/>
                <a:ea typeface="Roboto" panose="02000000000000000000" pitchFamily="2" charset="0"/>
                <a:cs typeface="Roboto" panose="02000000000000000000" pitchFamily="2" charset="0"/>
              </a:rPr>
              <a:t>Kutta</a:t>
            </a:r>
            <a:r>
              <a:rPr lang="en-US" sz="1300" dirty="0">
                <a:latin typeface="Roboto" panose="02000000000000000000" pitchFamily="2" charset="0"/>
                <a:ea typeface="Roboto" panose="02000000000000000000" pitchFamily="2" charset="0"/>
                <a:cs typeface="Roboto" panose="02000000000000000000" pitchFamily="2" charset="0"/>
              </a:rPr>
              <a:t> methods. Frontiers in Applied Mathematics and Statistics, 10.</a:t>
            </a:r>
          </a:p>
          <a:p>
            <a:endParaRPr lang="en-US" sz="1300" dirty="0">
              <a:latin typeface="Roboto" panose="02000000000000000000" pitchFamily="2" charset="0"/>
              <a:ea typeface="Roboto" panose="02000000000000000000" pitchFamily="2" charset="0"/>
              <a:cs typeface="Roboto" panose="02000000000000000000" pitchFamily="2" charset="0"/>
            </a:endParaRPr>
          </a:p>
          <a:p>
            <a:r>
              <a:rPr lang="en-US" sz="1300" dirty="0">
                <a:latin typeface="Roboto" panose="02000000000000000000" pitchFamily="2" charset="0"/>
                <a:ea typeface="Roboto" panose="02000000000000000000" pitchFamily="2" charset="0"/>
                <a:cs typeface="Roboto" panose="02000000000000000000" pitchFamily="2" charset="0"/>
              </a:rPr>
              <a:t>Andersson, J.A.E., Gillis, J., Horn, G., Rawlings, J.B., &amp; Diehl, M. (2018). CasADi: a software framework for nonlinear optimization and optimal control. Mathematical Programming Computation</a:t>
            </a:r>
          </a:p>
        </p:txBody>
      </p:sp>
      <p:sp>
        <p:nvSpPr>
          <p:cNvPr id="3" name="Text 6">
            <a:extLst>
              <a:ext uri="{FF2B5EF4-FFF2-40B4-BE49-F238E27FC236}">
                <a16:creationId xmlns:a16="http://schemas.microsoft.com/office/drawing/2014/main" id="{5DAF3F8D-5371-914D-A50B-B9E45FDFDD19}"/>
              </a:ext>
            </a:extLst>
          </p:cNvPr>
          <p:cNvSpPr/>
          <p:nvPr/>
        </p:nvSpPr>
        <p:spPr>
          <a:xfrm>
            <a:off x="13881530" y="7939326"/>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18 / 32</a:t>
            </a:r>
            <a:endParaRPr lang="en-US" sz="1400" dirty="0"/>
          </a:p>
        </p:txBody>
      </p:sp>
      <p:cxnSp>
        <p:nvCxnSpPr>
          <p:cNvPr id="6" name="Straight Connector 5">
            <a:extLst>
              <a:ext uri="{FF2B5EF4-FFF2-40B4-BE49-F238E27FC236}">
                <a16:creationId xmlns:a16="http://schemas.microsoft.com/office/drawing/2014/main" id="{B92968E3-C743-F11C-0A7A-3A8443F16E40}"/>
              </a:ext>
            </a:extLst>
          </p:cNvPr>
          <p:cNvCxnSpPr>
            <a:cxnSpLocks/>
          </p:cNvCxnSpPr>
          <p:nvPr/>
        </p:nvCxnSpPr>
        <p:spPr>
          <a:xfrm>
            <a:off x="7273142" y="762566"/>
            <a:ext cx="0" cy="6097836"/>
          </a:xfrm>
          <a:prstGeom prst="line">
            <a:avLst/>
          </a:prstGeom>
          <a:ln w="9525"/>
        </p:spPr>
        <p:style>
          <a:lnRef idx="3">
            <a:schemeClr val="dk1"/>
          </a:lnRef>
          <a:fillRef idx="0">
            <a:schemeClr val="dk1"/>
          </a:fillRef>
          <a:effectRef idx="2">
            <a:schemeClr val="dk1"/>
          </a:effectRef>
          <a:fontRef idx="minor">
            <a:schemeClr val="tx1"/>
          </a:fontRef>
        </p:style>
      </p:cxnSp>
      <p:sp>
        <p:nvSpPr>
          <p:cNvPr id="2" name="Text 1">
            <a:extLst>
              <a:ext uri="{FF2B5EF4-FFF2-40B4-BE49-F238E27FC236}">
                <a16:creationId xmlns:a16="http://schemas.microsoft.com/office/drawing/2014/main" id="{80A43373-43C6-CC28-B31C-17576D830979}"/>
              </a:ext>
            </a:extLst>
          </p:cNvPr>
          <p:cNvSpPr/>
          <p:nvPr/>
        </p:nvSpPr>
        <p:spPr>
          <a:xfrm>
            <a:off x="56680" y="979955"/>
            <a:ext cx="2835235" cy="354330"/>
          </a:xfrm>
          <a:prstGeom prst="rect">
            <a:avLst/>
          </a:prstGeom>
          <a:noFill/>
          <a:ln/>
        </p:spPr>
        <p:txBody>
          <a:bodyPr wrap="none" lIns="0" tIns="0" rIns="0" bIns="0" rtlCol="0" anchor="t"/>
          <a:lstStyle/>
          <a:p>
            <a:pPr>
              <a:lnSpc>
                <a:spcPts val="2750"/>
              </a:lnSpc>
            </a:pPr>
            <a:r>
              <a:rPr lang="en-US" sz="32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Optimization Framework</a:t>
            </a:r>
          </a:p>
        </p:txBody>
      </p:sp>
      <p:pic>
        <p:nvPicPr>
          <p:cNvPr id="23" name="Picture 22">
            <a:extLst>
              <a:ext uri="{FF2B5EF4-FFF2-40B4-BE49-F238E27FC236}">
                <a16:creationId xmlns:a16="http://schemas.microsoft.com/office/drawing/2014/main" id="{7E42E404-CAEF-74E4-99E6-0FA0F19CFE0A}"/>
              </a:ext>
            </a:extLst>
          </p:cNvPr>
          <p:cNvPicPr>
            <a:picLocks noChangeAspect="1"/>
          </p:cNvPicPr>
          <p:nvPr/>
        </p:nvPicPr>
        <p:blipFill>
          <a:blip r:embed="rId3"/>
          <a:stretch>
            <a:fillRect/>
          </a:stretch>
        </p:blipFill>
        <p:spPr>
          <a:xfrm>
            <a:off x="3096824" y="6668820"/>
            <a:ext cx="957913" cy="383165"/>
          </a:xfrm>
          <a:prstGeom prst="rect">
            <a:avLst/>
          </a:prstGeom>
        </p:spPr>
      </p:pic>
      <p:sp>
        <p:nvSpPr>
          <p:cNvPr id="5" name="TextBox 4">
            <a:extLst>
              <a:ext uri="{FF2B5EF4-FFF2-40B4-BE49-F238E27FC236}">
                <a16:creationId xmlns:a16="http://schemas.microsoft.com/office/drawing/2014/main" id="{01202171-4E57-953F-5B76-0388C5741D2C}"/>
              </a:ext>
            </a:extLst>
          </p:cNvPr>
          <p:cNvSpPr txBox="1"/>
          <p:nvPr/>
        </p:nvSpPr>
        <p:spPr>
          <a:xfrm>
            <a:off x="-22985" y="1387082"/>
            <a:ext cx="7415813" cy="964367"/>
          </a:xfrm>
          <a:prstGeom prst="rect">
            <a:avLst/>
          </a:prstGeom>
          <a:noFill/>
        </p:spPr>
        <p:txBody>
          <a:bodyPr wrap="none" rtlCol="0">
            <a:spAutoFit/>
          </a:bodyPr>
          <a:lstStyle/>
          <a:p>
            <a:pPr>
              <a:lnSpc>
                <a:spcPct val="150000"/>
              </a:lnSpc>
            </a:pPr>
            <a:r>
              <a:rPr lang="en-US" sz="2000" dirty="0">
                <a:latin typeface="Roboto" panose="02000000000000000000" pitchFamily="2" charset="0"/>
                <a:ea typeface="Roboto" panose="02000000000000000000" pitchFamily="2" charset="0"/>
                <a:cs typeface="Roboto" panose="02000000000000000000" pitchFamily="2" charset="0"/>
              </a:rPr>
              <a:t>Several toolchains are used in real-time NMPC </a:t>
            </a:r>
            <a:r>
              <a:rPr lang="en-US" sz="2000" dirty="0" err="1">
                <a:latin typeface="Roboto" panose="02000000000000000000" pitchFamily="2" charset="0"/>
                <a:ea typeface="Roboto" panose="02000000000000000000" pitchFamily="2" charset="0"/>
                <a:cs typeface="Roboto" panose="02000000000000000000" pitchFamily="2" charset="0"/>
              </a:rPr>
              <a:t>reseach</a:t>
            </a:r>
            <a:r>
              <a:rPr lang="en-US" sz="2000" dirty="0">
                <a:latin typeface="Roboto" panose="02000000000000000000" pitchFamily="2" charset="0"/>
                <a:ea typeface="Roboto" panose="02000000000000000000" pitchFamily="2" charset="0"/>
                <a:cs typeface="Roboto" panose="02000000000000000000" pitchFamily="2" charset="0"/>
              </a:rPr>
              <a:t>: CasAdi,</a:t>
            </a:r>
            <a:br>
              <a:rPr lang="en-US" sz="2000" dirty="0">
                <a:latin typeface="Roboto" panose="02000000000000000000" pitchFamily="2" charset="0"/>
                <a:ea typeface="Roboto" panose="02000000000000000000" pitchFamily="2" charset="0"/>
                <a:cs typeface="Roboto" panose="02000000000000000000" pitchFamily="2" charset="0"/>
              </a:rPr>
            </a:br>
            <a:r>
              <a:rPr lang="en-US" sz="2000" dirty="0">
                <a:latin typeface="Roboto" panose="02000000000000000000" pitchFamily="2" charset="0"/>
                <a:ea typeface="Roboto" panose="02000000000000000000" pitchFamily="2" charset="0"/>
                <a:cs typeface="Roboto" panose="02000000000000000000" pitchFamily="2" charset="0"/>
              </a:rPr>
              <a:t>ACADO, Forces Pro, </a:t>
            </a:r>
            <a:r>
              <a:rPr lang="en-US" sz="2000" dirty="0" err="1">
                <a:latin typeface="Roboto" panose="02000000000000000000" pitchFamily="2" charset="0"/>
                <a:ea typeface="Roboto" panose="02000000000000000000" pitchFamily="2" charset="0"/>
                <a:cs typeface="Roboto" panose="02000000000000000000" pitchFamily="2" charset="0"/>
              </a:rPr>
              <a:t>FiMCON</a:t>
            </a:r>
            <a:r>
              <a:rPr lang="en-US" sz="2000" dirty="0">
                <a:latin typeface="Roboto" panose="02000000000000000000" pitchFamily="2" charset="0"/>
                <a:ea typeface="Roboto" panose="02000000000000000000" pitchFamily="2" charset="0"/>
                <a:cs typeface="Roboto" panose="02000000000000000000" pitchFamily="2" charset="0"/>
              </a:rPr>
              <a:t> etc.</a:t>
            </a:r>
          </a:p>
        </p:txBody>
      </p:sp>
      <p:pic>
        <p:nvPicPr>
          <p:cNvPr id="1026" name="Picture 2" descr="acados — acados documentation">
            <a:extLst>
              <a:ext uri="{FF2B5EF4-FFF2-40B4-BE49-F238E27FC236}">
                <a16:creationId xmlns:a16="http://schemas.microsoft.com/office/drawing/2014/main" id="{C436D6C1-F2AA-AA3A-1754-0461262D1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09" y="2424066"/>
            <a:ext cx="2947915" cy="10559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sADi">
            <a:extLst>
              <a:ext uri="{FF2B5EF4-FFF2-40B4-BE49-F238E27FC236}">
                <a16:creationId xmlns:a16="http://schemas.microsoft.com/office/drawing/2014/main" id="{088EA700-B1AB-E0AF-D915-B2E7494FA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4991" y="2404246"/>
            <a:ext cx="3778466" cy="1075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3EE2DA-667F-C437-805B-45CAE1404E30}"/>
              </a:ext>
            </a:extLst>
          </p:cNvPr>
          <p:cNvPicPr>
            <a:picLocks noChangeAspect="1"/>
          </p:cNvPicPr>
          <p:nvPr/>
        </p:nvPicPr>
        <p:blipFill>
          <a:blip r:embed="rId6"/>
          <a:stretch>
            <a:fillRect/>
          </a:stretch>
        </p:blipFill>
        <p:spPr>
          <a:xfrm>
            <a:off x="7354728" y="1387082"/>
            <a:ext cx="6654800" cy="3886200"/>
          </a:xfrm>
          <a:prstGeom prst="rect">
            <a:avLst/>
          </a:prstGeom>
        </p:spPr>
      </p:pic>
      <p:sp>
        <p:nvSpPr>
          <p:cNvPr id="9" name="Text 1">
            <a:extLst>
              <a:ext uri="{FF2B5EF4-FFF2-40B4-BE49-F238E27FC236}">
                <a16:creationId xmlns:a16="http://schemas.microsoft.com/office/drawing/2014/main" id="{900A36F4-CE89-50BD-4F33-EF910E395254}"/>
              </a:ext>
            </a:extLst>
          </p:cNvPr>
          <p:cNvSpPr/>
          <p:nvPr/>
        </p:nvSpPr>
        <p:spPr>
          <a:xfrm>
            <a:off x="7392828" y="1006354"/>
            <a:ext cx="2835235" cy="354330"/>
          </a:xfrm>
          <a:prstGeom prst="rect">
            <a:avLst/>
          </a:prstGeom>
          <a:noFill/>
          <a:ln/>
        </p:spPr>
        <p:txBody>
          <a:bodyPr wrap="none" lIns="0" tIns="0" rIns="0" bIns="0" rtlCol="0" anchor="t"/>
          <a:lstStyle/>
          <a:p>
            <a:pPr>
              <a:lnSpc>
                <a:spcPts val="2750"/>
              </a:lnSpc>
            </a:pPr>
            <a:r>
              <a:rPr lang="en-US" sz="32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Discretization Method</a:t>
            </a:r>
          </a:p>
        </p:txBody>
      </p:sp>
      <p:sp>
        <p:nvSpPr>
          <p:cNvPr id="12" name="TextBox 11">
            <a:extLst>
              <a:ext uri="{FF2B5EF4-FFF2-40B4-BE49-F238E27FC236}">
                <a16:creationId xmlns:a16="http://schemas.microsoft.com/office/drawing/2014/main" id="{811FCBAD-16F8-93FD-8A0B-532EB2EF8899}"/>
              </a:ext>
            </a:extLst>
          </p:cNvPr>
          <p:cNvSpPr txBox="1"/>
          <p:nvPr/>
        </p:nvSpPr>
        <p:spPr>
          <a:xfrm>
            <a:off x="35857" y="4088996"/>
            <a:ext cx="6915676" cy="2575064"/>
          </a:xfrm>
          <a:prstGeom prst="rect">
            <a:avLst/>
          </a:prstGeom>
          <a:noFill/>
        </p:spPr>
        <p:txBody>
          <a:bodyPr wrap="none" rtlCol="0">
            <a:spAutoFit/>
          </a:bodyPr>
          <a:lstStyle/>
          <a:p>
            <a:r>
              <a:rPr lang="en-US" sz="2200" dirty="0">
                <a:latin typeface="Roboto" panose="02000000000000000000" pitchFamily="2" charset="0"/>
                <a:ea typeface="Roboto" panose="02000000000000000000" pitchFamily="2" charset="0"/>
                <a:cs typeface="Roboto" panose="02000000000000000000" pitchFamily="2" charset="0"/>
              </a:rPr>
              <a:t>We selected CasADi because it provides:</a:t>
            </a:r>
          </a:p>
          <a:p>
            <a:endParaRPr lang="en-US" sz="2200" dirty="0">
              <a:latin typeface="Roboto" panose="02000000000000000000" pitchFamily="2" charset="0"/>
              <a:ea typeface="Roboto" panose="02000000000000000000" pitchFamily="2" charset="0"/>
              <a:cs typeface="Roboto" panose="02000000000000000000" pitchFamily="2" charset="0"/>
            </a:endParaRPr>
          </a:p>
          <a:p>
            <a:pPr marL="800100" lvl="1" indent="-342900">
              <a:buFont typeface="Wingdings" pitchFamily="2" charset="2"/>
              <a:buChar char="Ø"/>
            </a:pPr>
            <a:r>
              <a:rPr lang="en-US" sz="2200" dirty="0">
                <a:latin typeface="Roboto" panose="02000000000000000000" pitchFamily="2" charset="0"/>
                <a:ea typeface="Roboto" panose="02000000000000000000" pitchFamily="2" charset="0"/>
                <a:cs typeface="Roboto" panose="02000000000000000000" pitchFamily="2" charset="0"/>
              </a:rPr>
              <a:t>Easy Prototyping</a:t>
            </a:r>
          </a:p>
          <a:p>
            <a:pPr marL="742950" lvl="1" indent="-285750">
              <a:lnSpc>
                <a:spcPct val="150000"/>
              </a:lnSpc>
              <a:buFont typeface="Wingdings" pitchFamily="2" charset="2"/>
              <a:buChar char="Ø"/>
            </a:pPr>
            <a:r>
              <a:rPr lang="en-US" sz="2200" dirty="0">
                <a:latin typeface="Roboto" panose="02000000000000000000" pitchFamily="2" charset="0"/>
                <a:ea typeface="Roboto" panose="02000000000000000000" pitchFamily="2" charset="0"/>
                <a:cs typeface="Roboto" panose="02000000000000000000" pitchFamily="2" charset="0"/>
              </a:rPr>
              <a:t>Large and active community support</a:t>
            </a:r>
          </a:p>
          <a:p>
            <a:pPr marL="742950" lvl="1" indent="-285750">
              <a:lnSpc>
                <a:spcPct val="150000"/>
              </a:lnSpc>
              <a:buFont typeface="Wingdings" pitchFamily="2" charset="2"/>
              <a:buChar char="Ø"/>
            </a:pPr>
            <a:r>
              <a:rPr lang="en-US" sz="2200" dirty="0">
                <a:latin typeface="Roboto" panose="02000000000000000000" pitchFamily="2" charset="0"/>
                <a:ea typeface="Roboto" panose="02000000000000000000" pitchFamily="2" charset="0"/>
                <a:cs typeface="Roboto" panose="02000000000000000000" pitchFamily="2" charset="0"/>
              </a:rPr>
              <a:t>Programming interface Python / MATLAB / C++</a:t>
            </a:r>
          </a:p>
          <a:p>
            <a:pPr marL="742950" lvl="1" indent="-285750">
              <a:lnSpc>
                <a:spcPct val="150000"/>
              </a:lnSpc>
              <a:buFont typeface="Wingdings" pitchFamily="2" charset="2"/>
              <a:buChar char="Ø"/>
            </a:pPr>
            <a:r>
              <a:rPr lang="en-US" sz="2200" dirty="0">
                <a:latin typeface="Roboto" panose="02000000000000000000" pitchFamily="2" charset="0"/>
                <a:ea typeface="Roboto" panose="02000000000000000000" pitchFamily="2" charset="0"/>
                <a:cs typeface="Roboto" panose="02000000000000000000" pitchFamily="2" charset="0"/>
              </a:rPr>
              <a:t>Enables real-time NMPC computation</a:t>
            </a:r>
          </a:p>
        </p:txBody>
      </p:sp>
      <p:sp>
        <p:nvSpPr>
          <p:cNvPr id="14" name="TextBox 13">
            <a:extLst>
              <a:ext uri="{FF2B5EF4-FFF2-40B4-BE49-F238E27FC236}">
                <a16:creationId xmlns:a16="http://schemas.microsoft.com/office/drawing/2014/main" id="{0D4B4DC4-5115-7C9D-ECAD-046EE4F4CC91}"/>
              </a:ext>
            </a:extLst>
          </p:cNvPr>
          <p:cNvSpPr txBox="1"/>
          <p:nvPr/>
        </p:nvSpPr>
        <p:spPr>
          <a:xfrm>
            <a:off x="7340600" y="5448300"/>
            <a:ext cx="6654797" cy="1015663"/>
          </a:xfrm>
          <a:prstGeom prst="rect">
            <a:avLst/>
          </a:prstGeom>
          <a:noFill/>
        </p:spPr>
        <p:txBody>
          <a:bodyPr wrap="square" rtlCol="0">
            <a:spAutoFit/>
          </a:bodyPr>
          <a:lstStyle/>
          <a:p>
            <a:r>
              <a:rPr lang="en-US" sz="2000" b="1" dirty="0"/>
              <a:t>Trade-off</a:t>
            </a:r>
            <a:r>
              <a:rPr lang="en-US" sz="2000" dirty="0"/>
              <a:t>: RK4 provides higher accuracy but 4 times higher computational cost. While Euler is faster, easier to implement, and provides sufficient accuracy.</a:t>
            </a:r>
          </a:p>
        </p:txBody>
      </p:sp>
    </p:spTree>
    <p:extLst>
      <p:ext uri="{BB962C8B-B14F-4D97-AF65-F5344CB8AC3E}">
        <p14:creationId xmlns:p14="http://schemas.microsoft.com/office/powerpoint/2010/main" val="3484056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14136-D188-E83D-467E-A2E5BAA2C864}"/>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101FE599-4AED-41F1-3F6B-981A65823212}"/>
              </a:ext>
            </a:extLst>
          </p:cNvPr>
          <p:cNvSpPr/>
          <p:nvPr/>
        </p:nvSpPr>
        <p:spPr>
          <a:xfrm>
            <a:off x="35857" y="53787"/>
            <a:ext cx="7127557" cy="708779"/>
          </a:xfrm>
          <a:prstGeom prst="rect">
            <a:avLst/>
          </a:prstGeom>
          <a:noFill/>
          <a:ln/>
        </p:spPr>
        <p:txBody>
          <a:bodyPr wrap="none" lIns="0" tIns="0" rIns="0" bIns="0" rtlCol="0" anchor="t"/>
          <a:lstStyle/>
          <a:p>
            <a:pPr marL="0" indent="0" algn="l">
              <a:lnSpc>
                <a:spcPts val="5550"/>
              </a:lnSpc>
              <a:buNone/>
            </a:pPr>
            <a:r>
              <a:rPr lang="en-US" sz="4800" dirty="0"/>
              <a:t>NMPC Configuration &amp; Parameters </a:t>
            </a:r>
          </a:p>
        </p:txBody>
      </p:sp>
      <p:sp>
        <p:nvSpPr>
          <p:cNvPr id="7" name="Text 6">
            <a:extLst>
              <a:ext uri="{FF2B5EF4-FFF2-40B4-BE49-F238E27FC236}">
                <a16:creationId xmlns:a16="http://schemas.microsoft.com/office/drawing/2014/main" id="{1AC660C0-F7C4-D1FF-E8E7-4DFD1011E681}"/>
              </a:ext>
            </a:extLst>
          </p:cNvPr>
          <p:cNvSpPr/>
          <p:nvPr/>
        </p:nvSpPr>
        <p:spPr>
          <a:xfrm>
            <a:off x="13881531" y="7962900"/>
            <a:ext cx="748870" cy="266700"/>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19 / 32</a:t>
            </a:r>
            <a:endParaRPr lang="en-US" sz="1400" dirty="0"/>
          </a:p>
        </p:txBody>
      </p:sp>
      <p:sp>
        <p:nvSpPr>
          <p:cNvPr id="10" name="TextBox 9">
            <a:extLst>
              <a:ext uri="{FF2B5EF4-FFF2-40B4-BE49-F238E27FC236}">
                <a16:creationId xmlns:a16="http://schemas.microsoft.com/office/drawing/2014/main" id="{9668D6BE-4910-A083-2891-3211A795C3F7}"/>
              </a:ext>
            </a:extLst>
          </p:cNvPr>
          <p:cNvSpPr txBox="1"/>
          <p:nvPr/>
        </p:nvSpPr>
        <p:spPr>
          <a:xfrm>
            <a:off x="20151" y="956880"/>
            <a:ext cx="11683006" cy="430887"/>
          </a:xfrm>
          <a:prstGeom prst="rect">
            <a:avLst/>
          </a:prstGeom>
          <a:noFill/>
        </p:spPr>
        <p:txBody>
          <a:bodyPr wrap="none" rtlCol="0">
            <a:spAutoFit/>
          </a:bodyPr>
          <a:lstStyle/>
          <a:p>
            <a:r>
              <a:rPr lang="en-US" sz="2200" dirty="0">
                <a:latin typeface="Roboto" panose="02000000000000000000" pitchFamily="2" charset="0"/>
                <a:ea typeface="Roboto" panose="02000000000000000000" pitchFamily="2" charset="0"/>
                <a:cs typeface="Roboto" panose="02000000000000000000" pitchFamily="2" charset="0"/>
              </a:rPr>
              <a:t>Parameter values were optimized through iterative simulation and experimental validation.</a:t>
            </a:r>
          </a:p>
        </p:txBody>
      </p:sp>
      <p:sp>
        <p:nvSpPr>
          <p:cNvPr id="13" name="TextBox 12">
            <a:extLst>
              <a:ext uri="{FF2B5EF4-FFF2-40B4-BE49-F238E27FC236}">
                <a16:creationId xmlns:a16="http://schemas.microsoft.com/office/drawing/2014/main" id="{6ECC00C4-3BF8-FE3B-31A4-B3644455E029}"/>
              </a:ext>
            </a:extLst>
          </p:cNvPr>
          <p:cNvSpPr txBox="1"/>
          <p:nvPr/>
        </p:nvSpPr>
        <p:spPr>
          <a:xfrm>
            <a:off x="120044" y="1599334"/>
            <a:ext cx="6521337" cy="6420989"/>
          </a:xfrm>
          <a:prstGeom prst="rect">
            <a:avLst/>
          </a:prstGeom>
          <a:noFill/>
        </p:spPr>
        <p:txBody>
          <a:bodyPr wrap="none" rtlCol="0">
            <a:spAutoFit/>
          </a:bodyPr>
          <a:lstStyle/>
          <a:p>
            <a:pPr marL="285750" indent="-285750">
              <a:lnSpc>
                <a:spcPct val="200000"/>
              </a:lnSpc>
              <a:buFont typeface="Wingdings" pitchFamily="2" charset="2"/>
              <a:buChar char="Ø"/>
            </a:pPr>
            <a:r>
              <a:rPr lang="en-US" sz="3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Prediction Horizon</a:t>
            </a:r>
          </a:p>
          <a:p>
            <a:pPr marL="285750" indent="-285750">
              <a:lnSpc>
                <a:spcPct val="200000"/>
              </a:lnSpc>
              <a:buFont typeface="Wingdings" pitchFamily="2" charset="2"/>
              <a:buChar char="Ø"/>
            </a:pPr>
            <a:r>
              <a:rPr lang="en-US" sz="3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Control Horizon (Nc)</a:t>
            </a:r>
          </a:p>
          <a:p>
            <a:pPr marL="285750" indent="-285750">
              <a:lnSpc>
                <a:spcPct val="200000"/>
              </a:lnSpc>
              <a:buFont typeface="Wingdings" pitchFamily="2" charset="2"/>
              <a:buChar char="Ø"/>
            </a:pPr>
            <a:r>
              <a:rPr lang="en-US" sz="3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Sampling / Discretization Time (</a:t>
            </a:r>
            <a:r>
              <a:rPr lang="el-GR" sz="3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Δ</a:t>
            </a:r>
            <a:r>
              <a:rPr lang="en-US" sz="3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t)</a:t>
            </a:r>
          </a:p>
          <a:p>
            <a:pPr marL="285750" indent="-285750">
              <a:lnSpc>
                <a:spcPct val="200000"/>
              </a:lnSpc>
              <a:buFont typeface="Wingdings" pitchFamily="2" charset="2"/>
              <a:buChar char="Ø"/>
            </a:pPr>
            <a:r>
              <a:rPr lang="en-US" sz="3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Constraint violation tolerance</a:t>
            </a:r>
          </a:p>
          <a:p>
            <a:pPr marL="285750" indent="-285750">
              <a:lnSpc>
                <a:spcPct val="200000"/>
              </a:lnSpc>
              <a:buFont typeface="Wingdings" pitchFamily="2" charset="2"/>
              <a:buChar char="Ø"/>
            </a:pPr>
            <a:r>
              <a:rPr lang="en-US" sz="3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Maximum solver iterations</a:t>
            </a:r>
          </a:p>
          <a:p>
            <a:pPr marL="285750" indent="-285750">
              <a:lnSpc>
                <a:spcPct val="200000"/>
              </a:lnSpc>
              <a:buFont typeface="Wingdings" pitchFamily="2" charset="2"/>
              <a:buChar char="Ø"/>
            </a:pPr>
            <a:r>
              <a:rPr lang="en-US" sz="3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Maximum step tolerance</a:t>
            </a:r>
          </a:p>
          <a:p>
            <a:pPr marL="285750" indent="-285750">
              <a:lnSpc>
                <a:spcPct val="200000"/>
              </a:lnSpc>
              <a:buFont typeface="Wingdings" pitchFamily="2" charset="2"/>
              <a:buChar char="Ø"/>
            </a:pPr>
            <a:r>
              <a:rPr lang="en-US" sz="3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Input constraint tolerance</a:t>
            </a:r>
          </a:p>
        </p:txBody>
      </p:sp>
      <p:pic>
        <p:nvPicPr>
          <p:cNvPr id="15" name="Picture 14">
            <a:extLst>
              <a:ext uri="{FF2B5EF4-FFF2-40B4-BE49-F238E27FC236}">
                <a16:creationId xmlns:a16="http://schemas.microsoft.com/office/drawing/2014/main" id="{0D69F9A0-58D3-0CC6-3704-B66DC1224028}"/>
              </a:ext>
            </a:extLst>
          </p:cNvPr>
          <p:cNvPicPr>
            <a:picLocks noChangeAspect="1"/>
          </p:cNvPicPr>
          <p:nvPr/>
        </p:nvPicPr>
        <p:blipFill>
          <a:blip r:embed="rId3"/>
          <a:stretch>
            <a:fillRect/>
          </a:stretch>
        </p:blipFill>
        <p:spPr>
          <a:xfrm>
            <a:off x="6641381" y="1426803"/>
            <a:ext cx="4404962" cy="3147412"/>
          </a:xfrm>
          <a:prstGeom prst="rect">
            <a:avLst/>
          </a:prstGeom>
        </p:spPr>
      </p:pic>
      <p:pic>
        <p:nvPicPr>
          <p:cNvPr id="16" name="Picture 15">
            <a:extLst>
              <a:ext uri="{FF2B5EF4-FFF2-40B4-BE49-F238E27FC236}">
                <a16:creationId xmlns:a16="http://schemas.microsoft.com/office/drawing/2014/main" id="{5AD83CC3-8611-7ADE-8E3A-2A78F68F94C7}"/>
              </a:ext>
            </a:extLst>
          </p:cNvPr>
          <p:cNvPicPr>
            <a:picLocks noChangeAspect="1"/>
          </p:cNvPicPr>
          <p:nvPr/>
        </p:nvPicPr>
        <p:blipFill>
          <a:blip r:embed="rId4"/>
          <a:stretch>
            <a:fillRect/>
          </a:stretch>
        </p:blipFill>
        <p:spPr>
          <a:xfrm>
            <a:off x="11046343" y="1646389"/>
            <a:ext cx="3640947" cy="2998426"/>
          </a:xfrm>
          <a:prstGeom prst="rect">
            <a:avLst/>
          </a:prstGeom>
        </p:spPr>
      </p:pic>
      <p:pic>
        <p:nvPicPr>
          <p:cNvPr id="17" name="Picture 16">
            <a:extLst>
              <a:ext uri="{FF2B5EF4-FFF2-40B4-BE49-F238E27FC236}">
                <a16:creationId xmlns:a16="http://schemas.microsoft.com/office/drawing/2014/main" id="{AFF9A11A-49EF-9BE5-0A46-75FFAB914DC0}"/>
              </a:ext>
            </a:extLst>
          </p:cNvPr>
          <p:cNvPicPr>
            <a:picLocks noChangeAspect="1"/>
          </p:cNvPicPr>
          <p:nvPr/>
        </p:nvPicPr>
        <p:blipFill>
          <a:blip r:embed="rId5"/>
          <a:stretch>
            <a:fillRect/>
          </a:stretch>
        </p:blipFill>
        <p:spPr>
          <a:xfrm>
            <a:off x="8717819" y="4746745"/>
            <a:ext cx="3640946" cy="2998426"/>
          </a:xfrm>
          <a:prstGeom prst="rect">
            <a:avLst/>
          </a:prstGeom>
        </p:spPr>
      </p:pic>
      <p:sp>
        <p:nvSpPr>
          <p:cNvPr id="18" name="TextBox 17">
            <a:extLst>
              <a:ext uri="{FF2B5EF4-FFF2-40B4-BE49-F238E27FC236}">
                <a16:creationId xmlns:a16="http://schemas.microsoft.com/office/drawing/2014/main" id="{97D1B7A8-EC90-E390-3CDC-1F30004DCD3A}"/>
              </a:ext>
            </a:extLst>
          </p:cNvPr>
          <p:cNvSpPr txBox="1"/>
          <p:nvPr/>
        </p:nvSpPr>
        <p:spPr>
          <a:xfrm>
            <a:off x="7315200" y="4228883"/>
            <a:ext cx="3034805"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Control Input Constraints</a:t>
            </a:r>
          </a:p>
        </p:txBody>
      </p:sp>
      <p:sp>
        <p:nvSpPr>
          <p:cNvPr id="19" name="TextBox 18">
            <a:extLst>
              <a:ext uri="{FF2B5EF4-FFF2-40B4-BE49-F238E27FC236}">
                <a16:creationId xmlns:a16="http://schemas.microsoft.com/office/drawing/2014/main" id="{50B188CD-5F63-60C8-D07C-503D535C0CA0}"/>
              </a:ext>
            </a:extLst>
          </p:cNvPr>
          <p:cNvSpPr txBox="1"/>
          <p:nvPr/>
        </p:nvSpPr>
        <p:spPr>
          <a:xfrm>
            <a:off x="11772169" y="4201572"/>
            <a:ext cx="2159566"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State Constraints</a:t>
            </a:r>
          </a:p>
        </p:txBody>
      </p:sp>
      <p:sp>
        <p:nvSpPr>
          <p:cNvPr id="21" name="TextBox 20">
            <a:extLst>
              <a:ext uri="{FF2B5EF4-FFF2-40B4-BE49-F238E27FC236}">
                <a16:creationId xmlns:a16="http://schemas.microsoft.com/office/drawing/2014/main" id="{B580128B-0E49-0FAF-7944-DD86C7F1742C}"/>
              </a:ext>
            </a:extLst>
          </p:cNvPr>
          <p:cNvSpPr txBox="1"/>
          <p:nvPr/>
        </p:nvSpPr>
        <p:spPr>
          <a:xfrm>
            <a:off x="9572448" y="7745584"/>
            <a:ext cx="3132589"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Warm Starter Formulation</a:t>
            </a:r>
          </a:p>
        </p:txBody>
      </p:sp>
    </p:spTree>
    <p:extLst>
      <p:ext uri="{BB962C8B-B14F-4D97-AF65-F5344CB8AC3E}">
        <p14:creationId xmlns:p14="http://schemas.microsoft.com/office/powerpoint/2010/main" val="1824880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3DEDF-C3B9-748B-81BD-40A39A020252}"/>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2BFFCC45-E427-7471-F1C3-51F420CCE129}"/>
              </a:ext>
            </a:extLst>
          </p:cNvPr>
          <p:cNvSpPr/>
          <p:nvPr/>
        </p:nvSpPr>
        <p:spPr>
          <a:xfrm>
            <a:off x="35857" y="53787"/>
            <a:ext cx="7127557" cy="708779"/>
          </a:xfrm>
          <a:prstGeom prst="rect">
            <a:avLst/>
          </a:prstGeom>
          <a:noFill/>
          <a:ln/>
        </p:spPr>
        <p:txBody>
          <a:bodyPr wrap="none" lIns="0" tIns="0" rIns="0" bIns="0" rtlCol="0" anchor="t"/>
          <a:lstStyle/>
          <a:p>
            <a:pPr marL="0" indent="0" algn="l">
              <a:lnSpc>
                <a:spcPts val="5550"/>
              </a:lnSpc>
              <a:buNone/>
            </a:pPr>
            <a:r>
              <a:rPr lang="en-US" sz="4800" dirty="0"/>
              <a:t>Phase 1: Aggressive Stabilization</a:t>
            </a:r>
          </a:p>
        </p:txBody>
      </p:sp>
      <p:sp>
        <p:nvSpPr>
          <p:cNvPr id="7" name="Text 6">
            <a:extLst>
              <a:ext uri="{FF2B5EF4-FFF2-40B4-BE49-F238E27FC236}">
                <a16:creationId xmlns:a16="http://schemas.microsoft.com/office/drawing/2014/main" id="{6B0C9FE7-EC28-632F-11B9-551B4BBBDC93}"/>
              </a:ext>
            </a:extLst>
          </p:cNvPr>
          <p:cNvSpPr/>
          <p:nvPr/>
        </p:nvSpPr>
        <p:spPr>
          <a:xfrm>
            <a:off x="13881531" y="7962900"/>
            <a:ext cx="748870" cy="266700"/>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20 / 32</a:t>
            </a:r>
            <a:endParaRPr lang="en-US" sz="1400" dirty="0"/>
          </a:p>
        </p:txBody>
      </p:sp>
      <p:pic>
        <p:nvPicPr>
          <p:cNvPr id="2" name="Picture 1">
            <a:extLst>
              <a:ext uri="{FF2B5EF4-FFF2-40B4-BE49-F238E27FC236}">
                <a16:creationId xmlns:a16="http://schemas.microsoft.com/office/drawing/2014/main" id="{335A8D9E-52F5-CC20-019D-14656264EF6E}"/>
              </a:ext>
            </a:extLst>
          </p:cNvPr>
          <p:cNvPicPr>
            <a:picLocks noChangeAspect="1"/>
          </p:cNvPicPr>
          <p:nvPr/>
        </p:nvPicPr>
        <p:blipFill>
          <a:blip r:embed="rId3"/>
          <a:stretch>
            <a:fillRect/>
          </a:stretch>
        </p:blipFill>
        <p:spPr>
          <a:xfrm>
            <a:off x="35857" y="1345720"/>
            <a:ext cx="7563709" cy="6097981"/>
          </a:xfrm>
          <a:prstGeom prst="rect">
            <a:avLst/>
          </a:prstGeom>
        </p:spPr>
      </p:pic>
      <p:cxnSp>
        <p:nvCxnSpPr>
          <p:cNvPr id="3" name="Straight Connector 2">
            <a:extLst>
              <a:ext uri="{FF2B5EF4-FFF2-40B4-BE49-F238E27FC236}">
                <a16:creationId xmlns:a16="http://schemas.microsoft.com/office/drawing/2014/main" id="{E7B834A3-2590-168F-52C6-E1269689E269}"/>
              </a:ext>
            </a:extLst>
          </p:cNvPr>
          <p:cNvCxnSpPr>
            <a:cxnSpLocks/>
          </p:cNvCxnSpPr>
          <p:nvPr/>
        </p:nvCxnSpPr>
        <p:spPr>
          <a:xfrm>
            <a:off x="7597210" y="1072908"/>
            <a:ext cx="0" cy="6370794"/>
          </a:xfrm>
          <a:prstGeom prst="line">
            <a:avLst/>
          </a:prstGeom>
          <a:ln w="9525"/>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66779B79-2809-E5A4-21D8-7524219F46F9}"/>
              </a:ext>
            </a:extLst>
          </p:cNvPr>
          <p:cNvPicPr>
            <a:picLocks noChangeAspect="1"/>
          </p:cNvPicPr>
          <p:nvPr/>
        </p:nvPicPr>
        <p:blipFill>
          <a:blip r:embed="rId4"/>
          <a:stretch>
            <a:fillRect/>
          </a:stretch>
        </p:blipFill>
        <p:spPr>
          <a:xfrm>
            <a:off x="7645736" y="3644936"/>
            <a:ext cx="6984664" cy="2183756"/>
          </a:xfrm>
          <a:prstGeom prst="rect">
            <a:avLst/>
          </a:prstGeom>
        </p:spPr>
      </p:pic>
      <p:pic>
        <p:nvPicPr>
          <p:cNvPr id="9" name="Picture 8">
            <a:extLst>
              <a:ext uri="{FF2B5EF4-FFF2-40B4-BE49-F238E27FC236}">
                <a16:creationId xmlns:a16="http://schemas.microsoft.com/office/drawing/2014/main" id="{D4D9A157-2D0B-5A30-1E9E-00CB46EB0B43}"/>
              </a:ext>
            </a:extLst>
          </p:cNvPr>
          <p:cNvPicPr>
            <a:picLocks noChangeAspect="1"/>
          </p:cNvPicPr>
          <p:nvPr/>
        </p:nvPicPr>
        <p:blipFill>
          <a:blip r:embed="rId5"/>
          <a:stretch>
            <a:fillRect/>
          </a:stretch>
        </p:blipFill>
        <p:spPr>
          <a:xfrm>
            <a:off x="7634351" y="5769000"/>
            <a:ext cx="6996050" cy="1511910"/>
          </a:xfrm>
          <a:prstGeom prst="rect">
            <a:avLst/>
          </a:prstGeom>
        </p:spPr>
      </p:pic>
      <p:pic>
        <p:nvPicPr>
          <p:cNvPr id="11" name="Picture 10">
            <a:extLst>
              <a:ext uri="{FF2B5EF4-FFF2-40B4-BE49-F238E27FC236}">
                <a16:creationId xmlns:a16="http://schemas.microsoft.com/office/drawing/2014/main" id="{328ED6F3-50DC-D55F-BA83-2D451C550C8A}"/>
              </a:ext>
            </a:extLst>
          </p:cNvPr>
          <p:cNvPicPr>
            <a:picLocks noChangeAspect="1"/>
          </p:cNvPicPr>
          <p:nvPr/>
        </p:nvPicPr>
        <p:blipFill>
          <a:blip r:embed="rId6"/>
          <a:stretch>
            <a:fillRect/>
          </a:stretch>
        </p:blipFill>
        <p:spPr>
          <a:xfrm>
            <a:off x="7655606" y="1645811"/>
            <a:ext cx="6938937" cy="1481437"/>
          </a:xfrm>
          <a:prstGeom prst="rect">
            <a:avLst/>
          </a:prstGeom>
        </p:spPr>
      </p:pic>
      <p:sp>
        <p:nvSpPr>
          <p:cNvPr id="12" name="TextBox 11">
            <a:extLst>
              <a:ext uri="{FF2B5EF4-FFF2-40B4-BE49-F238E27FC236}">
                <a16:creationId xmlns:a16="http://schemas.microsoft.com/office/drawing/2014/main" id="{03D76144-DED8-E695-26C6-501B64B5FA14}"/>
              </a:ext>
            </a:extLst>
          </p:cNvPr>
          <p:cNvSpPr txBox="1"/>
          <p:nvPr/>
        </p:nvSpPr>
        <p:spPr>
          <a:xfrm>
            <a:off x="7597210" y="1304376"/>
            <a:ext cx="1668342" cy="400110"/>
          </a:xfrm>
          <a:prstGeom prst="rect">
            <a:avLst/>
          </a:prstGeom>
          <a:noFill/>
        </p:spPr>
        <p:txBody>
          <a:bodyPr wrap="none" rtlCol="0">
            <a:spAutoFit/>
          </a:bodyPr>
          <a:lstStyle/>
          <a:p>
            <a:r>
              <a:rPr lang="en-US" sz="2000" b="1" dirty="0"/>
              <a:t>Terminal cost:</a:t>
            </a:r>
          </a:p>
        </p:txBody>
      </p:sp>
    </p:spTree>
    <p:extLst>
      <p:ext uri="{BB962C8B-B14F-4D97-AF65-F5344CB8AC3E}">
        <p14:creationId xmlns:p14="http://schemas.microsoft.com/office/powerpoint/2010/main" val="39037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DA501-8586-BC5B-4D24-AC57686DB8A4}"/>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23F5C3DE-9113-7AE7-12C2-2AA616603FEC}"/>
              </a:ext>
            </a:extLst>
          </p:cNvPr>
          <p:cNvSpPr/>
          <p:nvPr/>
        </p:nvSpPr>
        <p:spPr>
          <a:xfrm>
            <a:off x="35857" y="53787"/>
            <a:ext cx="7127557" cy="708779"/>
          </a:xfrm>
          <a:prstGeom prst="rect">
            <a:avLst/>
          </a:prstGeom>
          <a:noFill/>
          <a:ln/>
        </p:spPr>
        <p:txBody>
          <a:bodyPr wrap="none" lIns="0" tIns="0" rIns="0" bIns="0" rtlCol="0" anchor="t"/>
          <a:lstStyle/>
          <a:p>
            <a:pPr marL="0" indent="0" algn="l">
              <a:lnSpc>
                <a:spcPts val="5550"/>
              </a:lnSpc>
              <a:buNone/>
            </a:pPr>
            <a:r>
              <a:rPr lang="en-US" sz="4800" dirty="0"/>
              <a:t>Phase 2: Precision Tracking</a:t>
            </a:r>
          </a:p>
        </p:txBody>
      </p:sp>
      <p:sp>
        <p:nvSpPr>
          <p:cNvPr id="7" name="Text 6">
            <a:extLst>
              <a:ext uri="{FF2B5EF4-FFF2-40B4-BE49-F238E27FC236}">
                <a16:creationId xmlns:a16="http://schemas.microsoft.com/office/drawing/2014/main" id="{8FC04327-BA85-786E-E5F8-86385131EB2F}"/>
              </a:ext>
            </a:extLst>
          </p:cNvPr>
          <p:cNvSpPr/>
          <p:nvPr/>
        </p:nvSpPr>
        <p:spPr>
          <a:xfrm>
            <a:off x="13881531" y="7946568"/>
            <a:ext cx="748870" cy="266700"/>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21 / 32</a:t>
            </a:r>
            <a:endParaRPr lang="en-US" sz="1400" dirty="0"/>
          </a:p>
        </p:txBody>
      </p:sp>
      <p:pic>
        <p:nvPicPr>
          <p:cNvPr id="10" name="Picture 9">
            <a:extLst>
              <a:ext uri="{FF2B5EF4-FFF2-40B4-BE49-F238E27FC236}">
                <a16:creationId xmlns:a16="http://schemas.microsoft.com/office/drawing/2014/main" id="{0022B2C1-D234-56F8-6A42-67CBA94E7108}"/>
              </a:ext>
            </a:extLst>
          </p:cNvPr>
          <p:cNvPicPr>
            <a:picLocks noChangeAspect="1"/>
          </p:cNvPicPr>
          <p:nvPr/>
        </p:nvPicPr>
        <p:blipFill>
          <a:blip r:embed="rId3"/>
          <a:stretch>
            <a:fillRect/>
          </a:stretch>
        </p:blipFill>
        <p:spPr>
          <a:xfrm>
            <a:off x="176467" y="979690"/>
            <a:ext cx="7315189" cy="1413163"/>
          </a:xfrm>
          <a:prstGeom prst="rect">
            <a:avLst/>
          </a:prstGeom>
        </p:spPr>
      </p:pic>
      <p:pic>
        <p:nvPicPr>
          <p:cNvPr id="13" name="Picture 12">
            <a:extLst>
              <a:ext uri="{FF2B5EF4-FFF2-40B4-BE49-F238E27FC236}">
                <a16:creationId xmlns:a16="http://schemas.microsoft.com/office/drawing/2014/main" id="{62EEA9A9-FCD7-C7F8-D8AA-8E2A32146CF8}"/>
              </a:ext>
            </a:extLst>
          </p:cNvPr>
          <p:cNvPicPr>
            <a:picLocks noChangeAspect="1"/>
          </p:cNvPicPr>
          <p:nvPr/>
        </p:nvPicPr>
        <p:blipFill>
          <a:blip r:embed="rId4"/>
          <a:stretch>
            <a:fillRect/>
          </a:stretch>
        </p:blipFill>
        <p:spPr>
          <a:xfrm>
            <a:off x="176462" y="2392853"/>
            <a:ext cx="7315194" cy="1227212"/>
          </a:xfrm>
          <a:prstGeom prst="rect">
            <a:avLst/>
          </a:prstGeom>
        </p:spPr>
      </p:pic>
      <p:pic>
        <p:nvPicPr>
          <p:cNvPr id="14" name="Picture 13">
            <a:extLst>
              <a:ext uri="{FF2B5EF4-FFF2-40B4-BE49-F238E27FC236}">
                <a16:creationId xmlns:a16="http://schemas.microsoft.com/office/drawing/2014/main" id="{3B3904D7-DEB2-7765-9650-51A10F5C5386}"/>
              </a:ext>
            </a:extLst>
          </p:cNvPr>
          <p:cNvPicPr>
            <a:picLocks noChangeAspect="1"/>
          </p:cNvPicPr>
          <p:nvPr/>
        </p:nvPicPr>
        <p:blipFill>
          <a:blip r:embed="rId5"/>
          <a:stretch>
            <a:fillRect/>
          </a:stretch>
        </p:blipFill>
        <p:spPr>
          <a:xfrm>
            <a:off x="176462" y="3948054"/>
            <a:ext cx="7315189" cy="2416053"/>
          </a:xfrm>
          <a:prstGeom prst="rect">
            <a:avLst/>
          </a:prstGeom>
        </p:spPr>
      </p:pic>
      <p:pic>
        <p:nvPicPr>
          <p:cNvPr id="15" name="Picture 14">
            <a:extLst>
              <a:ext uri="{FF2B5EF4-FFF2-40B4-BE49-F238E27FC236}">
                <a16:creationId xmlns:a16="http://schemas.microsoft.com/office/drawing/2014/main" id="{3138571B-3F8B-318C-18A6-784ECA139511}"/>
              </a:ext>
            </a:extLst>
          </p:cNvPr>
          <p:cNvPicPr>
            <a:picLocks noChangeAspect="1"/>
          </p:cNvPicPr>
          <p:nvPr/>
        </p:nvPicPr>
        <p:blipFill>
          <a:blip r:embed="rId6"/>
          <a:stretch>
            <a:fillRect/>
          </a:stretch>
        </p:blipFill>
        <p:spPr>
          <a:xfrm>
            <a:off x="133597" y="6585764"/>
            <a:ext cx="7299190" cy="1227212"/>
          </a:xfrm>
          <a:prstGeom prst="rect">
            <a:avLst/>
          </a:prstGeom>
        </p:spPr>
      </p:pic>
      <p:pic>
        <p:nvPicPr>
          <p:cNvPr id="17" name="Picture 16">
            <a:extLst>
              <a:ext uri="{FF2B5EF4-FFF2-40B4-BE49-F238E27FC236}">
                <a16:creationId xmlns:a16="http://schemas.microsoft.com/office/drawing/2014/main" id="{62BEFC97-8ABF-E1AB-0BF9-957F3230A213}"/>
              </a:ext>
            </a:extLst>
          </p:cNvPr>
          <p:cNvPicPr>
            <a:picLocks noChangeAspect="1"/>
          </p:cNvPicPr>
          <p:nvPr/>
        </p:nvPicPr>
        <p:blipFill>
          <a:blip r:embed="rId7"/>
          <a:stretch>
            <a:fillRect/>
          </a:stretch>
        </p:blipFill>
        <p:spPr>
          <a:xfrm>
            <a:off x="7597210" y="1939461"/>
            <a:ext cx="7033188" cy="4079680"/>
          </a:xfrm>
          <a:prstGeom prst="rect">
            <a:avLst/>
          </a:prstGeom>
        </p:spPr>
      </p:pic>
      <p:pic>
        <p:nvPicPr>
          <p:cNvPr id="18" name="Picture 17">
            <a:extLst>
              <a:ext uri="{FF2B5EF4-FFF2-40B4-BE49-F238E27FC236}">
                <a16:creationId xmlns:a16="http://schemas.microsoft.com/office/drawing/2014/main" id="{AFDBE4FA-002D-8FC3-31BF-711631FBBAE9}"/>
              </a:ext>
            </a:extLst>
          </p:cNvPr>
          <p:cNvPicPr>
            <a:picLocks noChangeAspect="1"/>
          </p:cNvPicPr>
          <p:nvPr/>
        </p:nvPicPr>
        <p:blipFill>
          <a:blip r:embed="rId8"/>
          <a:stretch>
            <a:fillRect/>
          </a:stretch>
        </p:blipFill>
        <p:spPr>
          <a:xfrm>
            <a:off x="7667265" y="728789"/>
            <a:ext cx="6963134" cy="1211888"/>
          </a:xfrm>
          <a:prstGeom prst="rect">
            <a:avLst/>
          </a:prstGeom>
        </p:spPr>
      </p:pic>
      <p:pic>
        <p:nvPicPr>
          <p:cNvPr id="19" name="Picture 18">
            <a:extLst>
              <a:ext uri="{FF2B5EF4-FFF2-40B4-BE49-F238E27FC236}">
                <a16:creationId xmlns:a16="http://schemas.microsoft.com/office/drawing/2014/main" id="{28EA05A1-FE3B-2CED-1324-151F5A1212CF}"/>
              </a:ext>
            </a:extLst>
          </p:cNvPr>
          <p:cNvPicPr>
            <a:picLocks noChangeAspect="1"/>
          </p:cNvPicPr>
          <p:nvPr/>
        </p:nvPicPr>
        <p:blipFill>
          <a:blip r:embed="rId9"/>
          <a:stretch>
            <a:fillRect/>
          </a:stretch>
        </p:blipFill>
        <p:spPr>
          <a:xfrm>
            <a:off x="7491651" y="6354715"/>
            <a:ext cx="7138745" cy="1572564"/>
          </a:xfrm>
          <a:prstGeom prst="rect">
            <a:avLst/>
          </a:prstGeom>
        </p:spPr>
      </p:pic>
      <p:cxnSp>
        <p:nvCxnSpPr>
          <p:cNvPr id="3" name="Straight Connector 2">
            <a:extLst>
              <a:ext uri="{FF2B5EF4-FFF2-40B4-BE49-F238E27FC236}">
                <a16:creationId xmlns:a16="http://schemas.microsoft.com/office/drawing/2014/main" id="{6C802AB5-54C1-9F93-1CEA-12E014337C84}"/>
              </a:ext>
            </a:extLst>
          </p:cNvPr>
          <p:cNvCxnSpPr>
            <a:cxnSpLocks/>
          </p:cNvCxnSpPr>
          <p:nvPr/>
        </p:nvCxnSpPr>
        <p:spPr>
          <a:xfrm>
            <a:off x="7597210" y="762657"/>
            <a:ext cx="0" cy="7050319"/>
          </a:xfrm>
          <a:prstGeom prst="line">
            <a:avLst/>
          </a:prstGeom>
          <a:ln w="9525"/>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269E5FD0-50A8-82D4-6663-A92AEC7EC513}"/>
              </a:ext>
            </a:extLst>
          </p:cNvPr>
          <p:cNvSpPr txBox="1"/>
          <p:nvPr/>
        </p:nvSpPr>
        <p:spPr>
          <a:xfrm>
            <a:off x="7597205" y="5963997"/>
            <a:ext cx="1668342" cy="400110"/>
          </a:xfrm>
          <a:prstGeom prst="rect">
            <a:avLst/>
          </a:prstGeom>
          <a:noFill/>
        </p:spPr>
        <p:txBody>
          <a:bodyPr wrap="none" rtlCol="0">
            <a:spAutoFit/>
          </a:bodyPr>
          <a:lstStyle/>
          <a:p>
            <a:r>
              <a:rPr lang="en-US" sz="2000" b="1" dirty="0"/>
              <a:t>Terminal cost:</a:t>
            </a:r>
          </a:p>
        </p:txBody>
      </p:sp>
    </p:spTree>
    <p:extLst>
      <p:ext uri="{BB962C8B-B14F-4D97-AF65-F5344CB8AC3E}">
        <p14:creationId xmlns:p14="http://schemas.microsoft.com/office/powerpoint/2010/main" val="21720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09AD9-69A5-C271-F854-B5CA434452B4}"/>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8A5C8514-BA99-AD02-B89F-894A3A862F79}"/>
              </a:ext>
            </a:extLst>
          </p:cNvPr>
          <p:cNvSpPr/>
          <p:nvPr/>
        </p:nvSpPr>
        <p:spPr>
          <a:xfrm>
            <a:off x="35857" y="-44187"/>
            <a:ext cx="7127557" cy="708779"/>
          </a:xfrm>
          <a:prstGeom prst="rect">
            <a:avLst/>
          </a:prstGeom>
          <a:noFill/>
          <a:ln/>
        </p:spPr>
        <p:txBody>
          <a:bodyPr wrap="none" lIns="0" tIns="0" rIns="0" bIns="0" rtlCol="0" anchor="t"/>
          <a:lstStyle/>
          <a:p>
            <a:pPr marL="0" indent="0" algn="l">
              <a:lnSpc>
                <a:spcPts val="5550"/>
              </a:lnSpc>
              <a:buNone/>
            </a:pPr>
            <a:r>
              <a:rPr lang="en-US" sz="4800" dirty="0"/>
              <a:t>The Two-Phase NMPC Strategy</a:t>
            </a:r>
          </a:p>
        </p:txBody>
      </p:sp>
      <p:sp>
        <p:nvSpPr>
          <p:cNvPr id="7" name="Text 6">
            <a:extLst>
              <a:ext uri="{FF2B5EF4-FFF2-40B4-BE49-F238E27FC236}">
                <a16:creationId xmlns:a16="http://schemas.microsoft.com/office/drawing/2014/main" id="{350729EF-3430-DED0-C33D-D4B678F8DE21}"/>
              </a:ext>
            </a:extLst>
          </p:cNvPr>
          <p:cNvSpPr/>
          <p:nvPr/>
        </p:nvSpPr>
        <p:spPr>
          <a:xfrm>
            <a:off x="13881531" y="7946568"/>
            <a:ext cx="748870" cy="266700"/>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22 / 32</a:t>
            </a:r>
            <a:endParaRPr lang="en-US" sz="1400" dirty="0"/>
          </a:p>
        </p:txBody>
      </p:sp>
      <p:cxnSp>
        <p:nvCxnSpPr>
          <p:cNvPr id="3" name="Straight Connector 2">
            <a:extLst>
              <a:ext uri="{FF2B5EF4-FFF2-40B4-BE49-F238E27FC236}">
                <a16:creationId xmlns:a16="http://schemas.microsoft.com/office/drawing/2014/main" id="{1117825A-8AD2-0C94-43AB-146FABCDD8BB}"/>
              </a:ext>
            </a:extLst>
          </p:cNvPr>
          <p:cNvCxnSpPr>
            <a:cxnSpLocks/>
          </p:cNvCxnSpPr>
          <p:nvPr/>
        </p:nvCxnSpPr>
        <p:spPr>
          <a:xfrm>
            <a:off x="7783187" y="1632861"/>
            <a:ext cx="0" cy="5976807"/>
          </a:xfrm>
          <a:prstGeom prst="line">
            <a:avLst/>
          </a:prstGeom>
          <a:ln w="9525"/>
        </p:spPr>
        <p:style>
          <a:lnRef idx="3">
            <a:schemeClr val="dk1"/>
          </a:lnRef>
          <a:fillRef idx="0">
            <a:schemeClr val="dk1"/>
          </a:fillRef>
          <a:effectRef idx="2">
            <a:schemeClr val="dk1"/>
          </a:effectRef>
          <a:fontRef idx="minor">
            <a:schemeClr val="tx1"/>
          </a:fontRef>
        </p:style>
      </p:cxnSp>
      <p:sp>
        <p:nvSpPr>
          <p:cNvPr id="2" name="Text 1">
            <a:extLst>
              <a:ext uri="{FF2B5EF4-FFF2-40B4-BE49-F238E27FC236}">
                <a16:creationId xmlns:a16="http://schemas.microsoft.com/office/drawing/2014/main" id="{20BB20DA-32A2-FBEA-A732-F252854A3AD6}"/>
              </a:ext>
            </a:extLst>
          </p:cNvPr>
          <p:cNvSpPr/>
          <p:nvPr/>
        </p:nvSpPr>
        <p:spPr>
          <a:xfrm>
            <a:off x="105666" y="1600449"/>
            <a:ext cx="2835235" cy="354330"/>
          </a:xfrm>
          <a:prstGeom prst="rect">
            <a:avLst/>
          </a:prstGeom>
          <a:noFill/>
          <a:ln/>
        </p:spPr>
        <p:txBody>
          <a:bodyPr wrap="none" lIns="0" tIns="0" rIns="0" bIns="0" rtlCol="0" anchor="t"/>
          <a:lstStyle/>
          <a:p>
            <a:pPr>
              <a:lnSpc>
                <a:spcPts val="2750"/>
              </a:lnSpc>
            </a:pPr>
            <a:r>
              <a:rPr lang="en-US" sz="32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Phase 1: Aggressive Stabilization</a:t>
            </a:r>
          </a:p>
        </p:txBody>
      </p:sp>
      <p:sp>
        <p:nvSpPr>
          <p:cNvPr id="5" name="Text 1">
            <a:extLst>
              <a:ext uri="{FF2B5EF4-FFF2-40B4-BE49-F238E27FC236}">
                <a16:creationId xmlns:a16="http://schemas.microsoft.com/office/drawing/2014/main" id="{BB73C272-27B7-8966-24F7-D103590D566E}"/>
              </a:ext>
            </a:extLst>
          </p:cNvPr>
          <p:cNvSpPr/>
          <p:nvPr/>
        </p:nvSpPr>
        <p:spPr>
          <a:xfrm>
            <a:off x="7970687" y="1600449"/>
            <a:ext cx="2835235" cy="354330"/>
          </a:xfrm>
          <a:prstGeom prst="rect">
            <a:avLst/>
          </a:prstGeom>
          <a:noFill/>
          <a:ln/>
        </p:spPr>
        <p:txBody>
          <a:bodyPr wrap="none" lIns="0" tIns="0" rIns="0" bIns="0" rtlCol="0" anchor="t"/>
          <a:lstStyle/>
          <a:p>
            <a:pPr>
              <a:lnSpc>
                <a:spcPts val="2750"/>
              </a:lnSpc>
            </a:pPr>
            <a:r>
              <a:rPr lang="en-US" sz="32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Phase 2: Precision Tracking</a:t>
            </a:r>
          </a:p>
        </p:txBody>
      </p:sp>
      <p:sp>
        <p:nvSpPr>
          <p:cNvPr id="8" name="TextBox 7">
            <a:extLst>
              <a:ext uri="{FF2B5EF4-FFF2-40B4-BE49-F238E27FC236}">
                <a16:creationId xmlns:a16="http://schemas.microsoft.com/office/drawing/2014/main" id="{7EF57392-504D-BD20-C93A-25E4F40FB8C2}"/>
              </a:ext>
            </a:extLst>
          </p:cNvPr>
          <p:cNvSpPr txBox="1"/>
          <p:nvPr/>
        </p:nvSpPr>
        <p:spPr>
          <a:xfrm>
            <a:off x="3199" y="746237"/>
            <a:ext cx="14594543" cy="769441"/>
          </a:xfrm>
          <a:prstGeom prst="rect">
            <a:avLst/>
          </a:prstGeom>
          <a:noFill/>
        </p:spPr>
        <p:txBody>
          <a:bodyPr wrap="square" rtlCol="0">
            <a:spAutoFit/>
          </a:bodyPr>
          <a:lstStyle/>
          <a:p>
            <a:r>
              <a:rPr lang="en-US" sz="2200" dirty="0"/>
              <a:t>A single controller is not optimal for both emergency recovery and normal flight. We developed a two-phase strategy that switches the NMPC’s objective (cost function) based on the system’s stability.</a:t>
            </a:r>
          </a:p>
        </p:txBody>
      </p:sp>
      <p:sp>
        <p:nvSpPr>
          <p:cNvPr id="9" name="Text 1">
            <a:extLst>
              <a:ext uri="{FF2B5EF4-FFF2-40B4-BE49-F238E27FC236}">
                <a16:creationId xmlns:a16="http://schemas.microsoft.com/office/drawing/2014/main" id="{8BFAC0A8-5DC9-933F-B4D6-B98941273623}"/>
              </a:ext>
            </a:extLst>
          </p:cNvPr>
          <p:cNvSpPr/>
          <p:nvPr/>
        </p:nvSpPr>
        <p:spPr>
          <a:xfrm>
            <a:off x="154980" y="6701780"/>
            <a:ext cx="2835235" cy="354330"/>
          </a:xfrm>
          <a:prstGeom prst="rect">
            <a:avLst/>
          </a:prstGeom>
          <a:noFill/>
          <a:ln/>
        </p:spPr>
        <p:txBody>
          <a:bodyPr wrap="none" lIns="0" tIns="0" rIns="0" bIns="0" rtlCol="0" anchor="t"/>
          <a:lstStyle/>
          <a:p>
            <a:pPr>
              <a:lnSpc>
                <a:spcPts val="2750"/>
              </a:lnSpc>
            </a:pPr>
            <a:r>
              <a:rPr lang="en-US" sz="32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Phase Switching Logic</a:t>
            </a:r>
          </a:p>
        </p:txBody>
      </p:sp>
      <p:pic>
        <p:nvPicPr>
          <p:cNvPr id="12" name="Picture 11">
            <a:extLst>
              <a:ext uri="{FF2B5EF4-FFF2-40B4-BE49-F238E27FC236}">
                <a16:creationId xmlns:a16="http://schemas.microsoft.com/office/drawing/2014/main" id="{F034644D-FC7B-E676-E6FA-619E74B5A2AD}"/>
              </a:ext>
            </a:extLst>
          </p:cNvPr>
          <p:cNvPicPr>
            <a:picLocks noChangeAspect="1"/>
          </p:cNvPicPr>
          <p:nvPr/>
        </p:nvPicPr>
        <p:blipFill>
          <a:blip r:embed="rId3"/>
          <a:stretch>
            <a:fillRect/>
          </a:stretch>
        </p:blipFill>
        <p:spPr>
          <a:xfrm>
            <a:off x="8032675" y="1954779"/>
            <a:ext cx="6225755" cy="5991787"/>
          </a:xfrm>
          <a:prstGeom prst="rect">
            <a:avLst/>
          </a:prstGeom>
        </p:spPr>
      </p:pic>
      <p:pic>
        <p:nvPicPr>
          <p:cNvPr id="20" name="Picture 19">
            <a:extLst>
              <a:ext uri="{FF2B5EF4-FFF2-40B4-BE49-F238E27FC236}">
                <a16:creationId xmlns:a16="http://schemas.microsoft.com/office/drawing/2014/main" id="{357E9569-A933-2989-8EE0-175BCBFFBBEB}"/>
              </a:ext>
            </a:extLst>
          </p:cNvPr>
          <p:cNvPicPr>
            <a:picLocks noChangeAspect="1"/>
          </p:cNvPicPr>
          <p:nvPr/>
        </p:nvPicPr>
        <p:blipFill>
          <a:blip r:embed="rId4"/>
          <a:stretch>
            <a:fillRect/>
          </a:stretch>
        </p:blipFill>
        <p:spPr>
          <a:xfrm>
            <a:off x="105666" y="1954780"/>
            <a:ext cx="7353732" cy="4674371"/>
          </a:xfrm>
          <a:prstGeom prst="rect">
            <a:avLst/>
          </a:prstGeom>
        </p:spPr>
      </p:pic>
      <p:sp>
        <p:nvSpPr>
          <p:cNvPr id="22" name="TextBox 21">
            <a:extLst>
              <a:ext uri="{FF2B5EF4-FFF2-40B4-BE49-F238E27FC236}">
                <a16:creationId xmlns:a16="http://schemas.microsoft.com/office/drawing/2014/main" id="{96900D79-BCD1-017A-B89F-C45D6D25B1D5}"/>
              </a:ext>
            </a:extLst>
          </p:cNvPr>
          <p:cNvSpPr txBox="1"/>
          <p:nvPr/>
        </p:nvSpPr>
        <p:spPr>
          <a:xfrm>
            <a:off x="90168" y="7129222"/>
            <a:ext cx="7555038" cy="923330"/>
          </a:xfrm>
          <a:prstGeom prst="rect">
            <a:avLst/>
          </a:prstGeom>
          <a:noFill/>
        </p:spPr>
        <p:txBody>
          <a:bodyPr wrap="square" rtlCol="0">
            <a:spAutoFit/>
          </a:bodyPr>
          <a:lstStyle/>
          <a:p>
            <a:r>
              <a:rPr lang="en-US" dirty="0"/>
              <a:t>The controller transitions from Phase 1 to Phase 2 when the payload and UAV velocities fall below a predefined threshold (e.g., &lt; 0.05 m/s), indicating the system is stable.</a:t>
            </a:r>
          </a:p>
        </p:txBody>
      </p:sp>
    </p:spTree>
    <p:extLst>
      <p:ext uri="{BB962C8B-B14F-4D97-AF65-F5344CB8AC3E}">
        <p14:creationId xmlns:p14="http://schemas.microsoft.com/office/powerpoint/2010/main" val="3548940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6BBA0-7431-920F-B777-CA130B0DD9A2}"/>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584B819F-EA04-240F-FA47-3929548D3919}"/>
              </a:ext>
            </a:extLst>
          </p:cNvPr>
          <p:cNvSpPr/>
          <p:nvPr/>
        </p:nvSpPr>
        <p:spPr>
          <a:xfrm>
            <a:off x="271161" y="103812"/>
            <a:ext cx="7127557" cy="708779"/>
          </a:xfrm>
          <a:prstGeom prst="rect">
            <a:avLst/>
          </a:prstGeom>
          <a:noFill/>
          <a:ln/>
        </p:spPr>
        <p:txBody>
          <a:bodyPr wrap="none" lIns="0" tIns="0" rIns="0" bIns="0" rtlCol="0" anchor="t"/>
          <a:lstStyle/>
          <a:p>
            <a:pPr marL="0" indent="0" algn="l">
              <a:lnSpc>
                <a:spcPts val="5550"/>
              </a:lnSpc>
              <a:buNone/>
            </a:pPr>
            <a:r>
              <a:rPr lang="en-US" sz="4800" dirty="0"/>
              <a:t>Results: Scenario 1 – Tracking without Stabilization</a:t>
            </a:r>
          </a:p>
        </p:txBody>
      </p:sp>
      <p:sp>
        <p:nvSpPr>
          <p:cNvPr id="7" name="Text 6">
            <a:extLst>
              <a:ext uri="{FF2B5EF4-FFF2-40B4-BE49-F238E27FC236}">
                <a16:creationId xmlns:a16="http://schemas.microsoft.com/office/drawing/2014/main" id="{521EE318-ECE7-C974-A122-2282C21F0E19}"/>
              </a:ext>
            </a:extLst>
          </p:cNvPr>
          <p:cNvSpPr/>
          <p:nvPr/>
        </p:nvSpPr>
        <p:spPr>
          <a:xfrm>
            <a:off x="13946845" y="7978328"/>
            <a:ext cx="748870" cy="266700"/>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23 / 32</a:t>
            </a:r>
            <a:endParaRPr lang="en-US" sz="1400" dirty="0"/>
          </a:p>
        </p:txBody>
      </p:sp>
      <p:pic>
        <p:nvPicPr>
          <p:cNvPr id="10" name="Picture 9" descr="A graph of a wave&#10;&#10;AI-generated content may be incorrect.">
            <a:extLst>
              <a:ext uri="{FF2B5EF4-FFF2-40B4-BE49-F238E27FC236}">
                <a16:creationId xmlns:a16="http://schemas.microsoft.com/office/drawing/2014/main" id="{7DA5C755-7121-23FC-1EE0-5DCE53F2813F}"/>
              </a:ext>
            </a:extLst>
          </p:cNvPr>
          <p:cNvPicPr>
            <a:picLocks noChangeAspect="1"/>
          </p:cNvPicPr>
          <p:nvPr/>
        </p:nvPicPr>
        <p:blipFill>
          <a:blip r:embed="rId3"/>
          <a:stretch>
            <a:fillRect/>
          </a:stretch>
        </p:blipFill>
        <p:spPr>
          <a:xfrm>
            <a:off x="24180" y="964642"/>
            <a:ext cx="4801332" cy="3612944"/>
          </a:xfrm>
          <a:prstGeom prst="rect">
            <a:avLst/>
          </a:prstGeom>
        </p:spPr>
      </p:pic>
      <p:pic>
        <p:nvPicPr>
          <p:cNvPr id="13" name="Picture 12" descr="A graph of a line graph&#10;&#10;AI-generated content may be incorrect.">
            <a:extLst>
              <a:ext uri="{FF2B5EF4-FFF2-40B4-BE49-F238E27FC236}">
                <a16:creationId xmlns:a16="http://schemas.microsoft.com/office/drawing/2014/main" id="{EFA64525-1460-3753-AA59-81A55A7A4A40}"/>
              </a:ext>
            </a:extLst>
          </p:cNvPr>
          <p:cNvPicPr>
            <a:picLocks noChangeAspect="1"/>
          </p:cNvPicPr>
          <p:nvPr/>
        </p:nvPicPr>
        <p:blipFill>
          <a:blip r:embed="rId4"/>
          <a:stretch>
            <a:fillRect/>
          </a:stretch>
        </p:blipFill>
        <p:spPr>
          <a:xfrm>
            <a:off x="24180" y="4576329"/>
            <a:ext cx="4956048" cy="3458688"/>
          </a:xfrm>
          <a:prstGeom prst="rect">
            <a:avLst/>
          </a:prstGeom>
        </p:spPr>
      </p:pic>
      <p:pic>
        <p:nvPicPr>
          <p:cNvPr id="15" name="Picture 14" descr="A group of graphs showing the different types of speed&#10;&#10;AI-generated content may be incorrect.">
            <a:extLst>
              <a:ext uri="{FF2B5EF4-FFF2-40B4-BE49-F238E27FC236}">
                <a16:creationId xmlns:a16="http://schemas.microsoft.com/office/drawing/2014/main" id="{DD25909F-2441-F0FF-DC01-90D2D47B745E}"/>
              </a:ext>
            </a:extLst>
          </p:cNvPr>
          <p:cNvPicPr>
            <a:picLocks noChangeAspect="1"/>
          </p:cNvPicPr>
          <p:nvPr/>
        </p:nvPicPr>
        <p:blipFill>
          <a:blip r:embed="rId5"/>
          <a:stretch>
            <a:fillRect/>
          </a:stretch>
        </p:blipFill>
        <p:spPr>
          <a:xfrm>
            <a:off x="9510970" y="4576329"/>
            <a:ext cx="4956048" cy="3458688"/>
          </a:xfrm>
          <a:prstGeom prst="rect">
            <a:avLst/>
          </a:prstGeom>
        </p:spPr>
      </p:pic>
      <p:pic>
        <p:nvPicPr>
          <p:cNvPr id="17" name="Picture 16" descr="A graph of different positions&#10;&#10;AI-generated content may be incorrect.">
            <a:extLst>
              <a:ext uri="{FF2B5EF4-FFF2-40B4-BE49-F238E27FC236}">
                <a16:creationId xmlns:a16="http://schemas.microsoft.com/office/drawing/2014/main" id="{74DCDA6B-6E1E-2D34-66C5-646F0C46ADFE}"/>
              </a:ext>
            </a:extLst>
          </p:cNvPr>
          <p:cNvPicPr>
            <a:picLocks noChangeAspect="1"/>
          </p:cNvPicPr>
          <p:nvPr/>
        </p:nvPicPr>
        <p:blipFill>
          <a:blip r:embed="rId6"/>
          <a:stretch>
            <a:fillRect/>
          </a:stretch>
        </p:blipFill>
        <p:spPr>
          <a:xfrm>
            <a:off x="4554922" y="812590"/>
            <a:ext cx="4956048" cy="3769229"/>
          </a:xfrm>
          <a:prstGeom prst="rect">
            <a:avLst/>
          </a:prstGeom>
        </p:spPr>
      </p:pic>
      <p:pic>
        <p:nvPicPr>
          <p:cNvPr id="19" name="Picture 18" descr="A graph of a thrust command&#10;&#10;AI-generated content may be incorrect.">
            <a:extLst>
              <a:ext uri="{FF2B5EF4-FFF2-40B4-BE49-F238E27FC236}">
                <a16:creationId xmlns:a16="http://schemas.microsoft.com/office/drawing/2014/main" id="{86D3C02C-EC4C-1198-54DD-F589F7B8EF0F}"/>
              </a:ext>
            </a:extLst>
          </p:cNvPr>
          <p:cNvPicPr>
            <a:picLocks noChangeAspect="1"/>
          </p:cNvPicPr>
          <p:nvPr/>
        </p:nvPicPr>
        <p:blipFill>
          <a:blip r:embed="rId7"/>
          <a:stretch>
            <a:fillRect/>
          </a:stretch>
        </p:blipFill>
        <p:spPr>
          <a:xfrm>
            <a:off x="9235440" y="812592"/>
            <a:ext cx="5394960" cy="3764994"/>
          </a:xfrm>
          <a:prstGeom prst="rect">
            <a:avLst/>
          </a:prstGeom>
        </p:spPr>
      </p:pic>
      <p:pic>
        <p:nvPicPr>
          <p:cNvPr id="23" name="Picture 22" descr="A graph of a graph showing a graph of a pitch torque&#10;&#10;AI-generated content may be incorrect.">
            <a:extLst>
              <a:ext uri="{FF2B5EF4-FFF2-40B4-BE49-F238E27FC236}">
                <a16:creationId xmlns:a16="http://schemas.microsoft.com/office/drawing/2014/main" id="{357B10D3-470B-2082-20F4-74B51BC5936D}"/>
              </a:ext>
            </a:extLst>
          </p:cNvPr>
          <p:cNvPicPr>
            <a:picLocks noChangeAspect="1"/>
          </p:cNvPicPr>
          <p:nvPr/>
        </p:nvPicPr>
        <p:blipFill>
          <a:blip r:embed="rId8"/>
          <a:stretch>
            <a:fillRect/>
          </a:stretch>
        </p:blipFill>
        <p:spPr>
          <a:xfrm>
            <a:off x="4554922" y="4529019"/>
            <a:ext cx="4956048" cy="3458688"/>
          </a:xfrm>
          <a:prstGeom prst="rect">
            <a:avLst/>
          </a:prstGeom>
        </p:spPr>
      </p:pic>
      <p:sp>
        <p:nvSpPr>
          <p:cNvPr id="24" name="TextBox 23">
            <a:extLst>
              <a:ext uri="{FF2B5EF4-FFF2-40B4-BE49-F238E27FC236}">
                <a16:creationId xmlns:a16="http://schemas.microsoft.com/office/drawing/2014/main" id="{F6774D0F-3E4F-0128-2979-217DC0AB7D62}"/>
              </a:ext>
            </a:extLst>
          </p:cNvPr>
          <p:cNvSpPr txBox="1"/>
          <p:nvPr/>
        </p:nvSpPr>
        <p:spPr>
          <a:xfrm>
            <a:off x="2016018" y="989691"/>
            <a:ext cx="702436" cy="276999"/>
          </a:xfrm>
          <a:prstGeom prst="rect">
            <a:avLst/>
          </a:prstGeom>
          <a:noFill/>
        </p:spPr>
        <p:txBody>
          <a:bodyPr wrap="none" rtlCol="0">
            <a:spAutoFit/>
          </a:bodyPr>
          <a:lstStyle/>
          <a:p>
            <a:r>
              <a:rPr lang="en-US" sz="1200" b="1" dirty="0"/>
              <a:t>Altitude</a:t>
            </a:r>
          </a:p>
        </p:txBody>
      </p:sp>
      <p:sp>
        <p:nvSpPr>
          <p:cNvPr id="25" name="Rectangle 24">
            <a:extLst>
              <a:ext uri="{FF2B5EF4-FFF2-40B4-BE49-F238E27FC236}">
                <a16:creationId xmlns:a16="http://schemas.microsoft.com/office/drawing/2014/main" id="{F52F2BA5-5286-A479-CF89-E7D53DB40FEF}"/>
              </a:ext>
            </a:extLst>
          </p:cNvPr>
          <p:cNvSpPr/>
          <p:nvPr/>
        </p:nvSpPr>
        <p:spPr>
          <a:xfrm>
            <a:off x="4825512" y="964642"/>
            <a:ext cx="4409928" cy="34139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B7F3760-2855-1C79-F5DC-D9CAE576D8EE}"/>
              </a:ext>
            </a:extLst>
          </p:cNvPr>
          <p:cNvSpPr/>
          <p:nvPr/>
        </p:nvSpPr>
        <p:spPr>
          <a:xfrm>
            <a:off x="9825394" y="4598709"/>
            <a:ext cx="4409928" cy="34139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406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B86DB-059F-1AF9-2D86-89EAC8BEDEC7}"/>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AB9C84FA-E194-21A2-C7D1-01AFDBD8096C}"/>
              </a:ext>
            </a:extLst>
          </p:cNvPr>
          <p:cNvSpPr/>
          <p:nvPr/>
        </p:nvSpPr>
        <p:spPr>
          <a:xfrm>
            <a:off x="271161" y="103812"/>
            <a:ext cx="7127557" cy="708779"/>
          </a:xfrm>
          <a:prstGeom prst="rect">
            <a:avLst/>
          </a:prstGeom>
          <a:noFill/>
          <a:ln/>
        </p:spPr>
        <p:txBody>
          <a:bodyPr wrap="none" lIns="0" tIns="0" rIns="0" bIns="0" rtlCol="0" anchor="t"/>
          <a:lstStyle/>
          <a:p>
            <a:pPr marL="0" indent="0" algn="l">
              <a:lnSpc>
                <a:spcPts val="5550"/>
              </a:lnSpc>
              <a:buNone/>
            </a:pPr>
            <a:r>
              <a:rPr lang="en-US" sz="4800" dirty="0"/>
              <a:t>Results: Scenario 2 – Stabilization then Tracking</a:t>
            </a:r>
          </a:p>
        </p:txBody>
      </p:sp>
      <p:sp>
        <p:nvSpPr>
          <p:cNvPr id="7" name="Text 6">
            <a:extLst>
              <a:ext uri="{FF2B5EF4-FFF2-40B4-BE49-F238E27FC236}">
                <a16:creationId xmlns:a16="http://schemas.microsoft.com/office/drawing/2014/main" id="{F40E37E6-D925-556C-AEC5-6BF9E5D9997D}"/>
              </a:ext>
            </a:extLst>
          </p:cNvPr>
          <p:cNvSpPr/>
          <p:nvPr/>
        </p:nvSpPr>
        <p:spPr>
          <a:xfrm>
            <a:off x="13959908" y="7991391"/>
            <a:ext cx="748870" cy="266700"/>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24 / 32</a:t>
            </a:r>
            <a:endParaRPr lang="en-US" sz="1400" dirty="0"/>
          </a:p>
        </p:txBody>
      </p:sp>
      <p:pic>
        <p:nvPicPr>
          <p:cNvPr id="10" name="Picture 9">
            <a:extLst>
              <a:ext uri="{FF2B5EF4-FFF2-40B4-BE49-F238E27FC236}">
                <a16:creationId xmlns:a16="http://schemas.microsoft.com/office/drawing/2014/main" id="{D189AF4F-B99E-65A7-A25E-C48D150A3442}"/>
              </a:ext>
            </a:extLst>
          </p:cNvPr>
          <p:cNvPicPr>
            <a:picLocks noChangeAspect="1"/>
          </p:cNvPicPr>
          <p:nvPr/>
        </p:nvPicPr>
        <p:blipFill>
          <a:blip r:embed="rId3"/>
          <a:srcRect/>
          <a:stretch/>
        </p:blipFill>
        <p:spPr>
          <a:xfrm>
            <a:off x="24180" y="1095756"/>
            <a:ext cx="4801332" cy="3350716"/>
          </a:xfrm>
          <a:prstGeom prst="rect">
            <a:avLst/>
          </a:prstGeom>
        </p:spPr>
      </p:pic>
      <p:pic>
        <p:nvPicPr>
          <p:cNvPr id="13" name="Picture 12">
            <a:extLst>
              <a:ext uri="{FF2B5EF4-FFF2-40B4-BE49-F238E27FC236}">
                <a16:creationId xmlns:a16="http://schemas.microsoft.com/office/drawing/2014/main" id="{5F9FF277-250E-78D8-6A95-50307A0560CA}"/>
              </a:ext>
            </a:extLst>
          </p:cNvPr>
          <p:cNvPicPr>
            <a:picLocks noChangeAspect="1"/>
          </p:cNvPicPr>
          <p:nvPr/>
        </p:nvPicPr>
        <p:blipFill>
          <a:blip r:embed="rId4"/>
          <a:srcRect/>
          <a:stretch/>
        </p:blipFill>
        <p:spPr>
          <a:xfrm>
            <a:off x="24181" y="4576329"/>
            <a:ext cx="4956046" cy="3458688"/>
          </a:xfrm>
          <a:prstGeom prst="rect">
            <a:avLst/>
          </a:prstGeom>
        </p:spPr>
      </p:pic>
      <p:pic>
        <p:nvPicPr>
          <p:cNvPr id="15" name="Picture 14">
            <a:extLst>
              <a:ext uri="{FF2B5EF4-FFF2-40B4-BE49-F238E27FC236}">
                <a16:creationId xmlns:a16="http://schemas.microsoft.com/office/drawing/2014/main" id="{7C5B69A7-7B9E-41DA-C253-E9BE3F013E1F}"/>
              </a:ext>
            </a:extLst>
          </p:cNvPr>
          <p:cNvPicPr>
            <a:picLocks noChangeAspect="1"/>
          </p:cNvPicPr>
          <p:nvPr/>
        </p:nvPicPr>
        <p:blipFill>
          <a:blip r:embed="rId5"/>
          <a:srcRect/>
          <a:stretch/>
        </p:blipFill>
        <p:spPr>
          <a:xfrm>
            <a:off x="9510971" y="4576329"/>
            <a:ext cx="4956046" cy="3458688"/>
          </a:xfrm>
          <a:prstGeom prst="rect">
            <a:avLst/>
          </a:prstGeom>
        </p:spPr>
      </p:pic>
      <p:pic>
        <p:nvPicPr>
          <p:cNvPr id="17" name="Picture 16">
            <a:extLst>
              <a:ext uri="{FF2B5EF4-FFF2-40B4-BE49-F238E27FC236}">
                <a16:creationId xmlns:a16="http://schemas.microsoft.com/office/drawing/2014/main" id="{27FF4C42-3B48-1378-48F4-66AE6BA26FDB}"/>
              </a:ext>
            </a:extLst>
          </p:cNvPr>
          <p:cNvPicPr>
            <a:picLocks noChangeAspect="1"/>
          </p:cNvPicPr>
          <p:nvPr/>
        </p:nvPicPr>
        <p:blipFill>
          <a:blip r:embed="rId6"/>
          <a:srcRect/>
          <a:stretch/>
        </p:blipFill>
        <p:spPr>
          <a:xfrm>
            <a:off x="4554922" y="967860"/>
            <a:ext cx="4956048" cy="3458688"/>
          </a:xfrm>
          <a:prstGeom prst="rect">
            <a:avLst/>
          </a:prstGeom>
        </p:spPr>
      </p:pic>
      <p:pic>
        <p:nvPicPr>
          <p:cNvPr id="19" name="Picture 18">
            <a:extLst>
              <a:ext uri="{FF2B5EF4-FFF2-40B4-BE49-F238E27FC236}">
                <a16:creationId xmlns:a16="http://schemas.microsoft.com/office/drawing/2014/main" id="{B023AF9B-506E-1AB3-156F-657C87C42D43}"/>
              </a:ext>
            </a:extLst>
          </p:cNvPr>
          <p:cNvPicPr>
            <a:picLocks noChangeAspect="1"/>
          </p:cNvPicPr>
          <p:nvPr/>
        </p:nvPicPr>
        <p:blipFill>
          <a:blip r:embed="rId7"/>
          <a:srcRect/>
          <a:stretch/>
        </p:blipFill>
        <p:spPr>
          <a:xfrm>
            <a:off x="9235440" y="812592"/>
            <a:ext cx="5394960" cy="3764993"/>
          </a:xfrm>
          <a:prstGeom prst="rect">
            <a:avLst/>
          </a:prstGeom>
        </p:spPr>
      </p:pic>
      <p:pic>
        <p:nvPicPr>
          <p:cNvPr id="23" name="Picture 22">
            <a:extLst>
              <a:ext uri="{FF2B5EF4-FFF2-40B4-BE49-F238E27FC236}">
                <a16:creationId xmlns:a16="http://schemas.microsoft.com/office/drawing/2014/main" id="{D1C6421B-E2FA-F119-6D5A-48C4518815B1}"/>
              </a:ext>
            </a:extLst>
          </p:cNvPr>
          <p:cNvPicPr>
            <a:picLocks noChangeAspect="1"/>
          </p:cNvPicPr>
          <p:nvPr/>
        </p:nvPicPr>
        <p:blipFill>
          <a:blip r:embed="rId8"/>
          <a:srcRect/>
          <a:stretch/>
        </p:blipFill>
        <p:spPr>
          <a:xfrm>
            <a:off x="4554923" y="4529019"/>
            <a:ext cx="4956046" cy="3458688"/>
          </a:xfrm>
          <a:prstGeom prst="rect">
            <a:avLst/>
          </a:prstGeom>
        </p:spPr>
      </p:pic>
      <p:sp>
        <p:nvSpPr>
          <p:cNvPr id="24" name="TextBox 23">
            <a:extLst>
              <a:ext uri="{FF2B5EF4-FFF2-40B4-BE49-F238E27FC236}">
                <a16:creationId xmlns:a16="http://schemas.microsoft.com/office/drawing/2014/main" id="{063088DF-CD0B-6CAB-76C6-F0AD43CC59D3}"/>
              </a:ext>
            </a:extLst>
          </p:cNvPr>
          <p:cNvSpPr txBox="1"/>
          <p:nvPr/>
        </p:nvSpPr>
        <p:spPr>
          <a:xfrm>
            <a:off x="2016018" y="989691"/>
            <a:ext cx="702436" cy="276999"/>
          </a:xfrm>
          <a:prstGeom prst="rect">
            <a:avLst/>
          </a:prstGeom>
          <a:noFill/>
        </p:spPr>
        <p:txBody>
          <a:bodyPr wrap="none" rtlCol="0">
            <a:spAutoFit/>
          </a:bodyPr>
          <a:lstStyle/>
          <a:p>
            <a:r>
              <a:rPr lang="en-US" sz="1200" b="1" dirty="0"/>
              <a:t>Altitude</a:t>
            </a:r>
          </a:p>
        </p:txBody>
      </p:sp>
      <p:sp>
        <p:nvSpPr>
          <p:cNvPr id="25" name="Rectangle 24">
            <a:extLst>
              <a:ext uri="{FF2B5EF4-FFF2-40B4-BE49-F238E27FC236}">
                <a16:creationId xmlns:a16="http://schemas.microsoft.com/office/drawing/2014/main" id="{515181D5-F1E1-C04A-0349-E98DC4DF0DA2}"/>
              </a:ext>
            </a:extLst>
          </p:cNvPr>
          <p:cNvSpPr/>
          <p:nvPr/>
        </p:nvSpPr>
        <p:spPr>
          <a:xfrm>
            <a:off x="4825512" y="964642"/>
            <a:ext cx="4409928" cy="34139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187D83D-D32A-800A-47CA-29F82BC241D1}"/>
              </a:ext>
            </a:extLst>
          </p:cNvPr>
          <p:cNvSpPr/>
          <p:nvPr/>
        </p:nvSpPr>
        <p:spPr>
          <a:xfrm>
            <a:off x="9825394" y="4598709"/>
            <a:ext cx="4409928" cy="34139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1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16875" y="699611"/>
            <a:ext cx="5120640" cy="640080"/>
          </a:xfrm>
          <a:prstGeom prst="rect">
            <a:avLst/>
          </a:prstGeom>
          <a:noFill/>
          <a:ln/>
        </p:spPr>
        <p:txBody>
          <a:bodyPr wrap="none" lIns="0" tIns="0" rIns="0" bIns="0" rtlCol="0" anchor="t"/>
          <a:lstStyle/>
          <a:p>
            <a:pPr marL="0" indent="0" algn="l">
              <a:lnSpc>
                <a:spcPts val="5000"/>
              </a:lnSpc>
              <a:buNone/>
            </a:pPr>
            <a:r>
              <a:rPr lang="en-US" sz="4800" dirty="0">
                <a:solidFill>
                  <a:srgbClr val="1B1B27"/>
                </a:solidFill>
                <a:latin typeface="Raleway" pitchFamily="34" charset="0"/>
                <a:ea typeface="Raleway" pitchFamily="34" charset="-122"/>
                <a:cs typeface="Raleway" pitchFamily="34" charset="-120"/>
              </a:rPr>
              <a:t>Conclusion</a:t>
            </a:r>
            <a:endParaRPr lang="en-US" sz="4800" dirty="0"/>
          </a:p>
        </p:txBody>
      </p:sp>
      <p:sp>
        <p:nvSpPr>
          <p:cNvPr id="15" name="Text 6">
            <a:extLst>
              <a:ext uri="{FF2B5EF4-FFF2-40B4-BE49-F238E27FC236}">
                <a16:creationId xmlns:a16="http://schemas.microsoft.com/office/drawing/2014/main" id="{CEAC7C46-68EA-383A-D996-A6EE219098B1}"/>
              </a:ext>
            </a:extLst>
          </p:cNvPr>
          <p:cNvSpPr/>
          <p:nvPr/>
        </p:nvSpPr>
        <p:spPr>
          <a:xfrm>
            <a:off x="13881531" y="7946568"/>
            <a:ext cx="748870" cy="266700"/>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25 / 32</a:t>
            </a:r>
            <a:endParaRPr lang="en-US" sz="1400" dirty="0"/>
          </a:p>
        </p:txBody>
      </p:sp>
      <p:pic>
        <p:nvPicPr>
          <p:cNvPr id="17" name="Graphic 16" descr="Quadcopter with solid fill">
            <a:extLst>
              <a:ext uri="{FF2B5EF4-FFF2-40B4-BE49-F238E27FC236}">
                <a16:creationId xmlns:a16="http://schemas.microsoft.com/office/drawing/2014/main" id="{BE6D066C-8A74-668D-0793-55E930694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675" y="1733550"/>
            <a:ext cx="914400" cy="914400"/>
          </a:xfrm>
          <a:prstGeom prst="rect">
            <a:avLst/>
          </a:prstGeom>
        </p:spPr>
      </p:pic>
      <p:sp>
        <p:nvSpPr>
          <p:cNvPr id="19" name="TextBox 18">
            <a:extLst>
              <a:ext uri="{FF2B5EF4-FFF2-40B4-BE49-F238E27FC236}">
                <a16:creationId xmlns:a16="http://schemas.microsoft.com/office/drawing/2014/main" id="{F791F81B-411A-686C-3121-B9FE80AF599D}"/>
              </a:ext>
            </a:extLst>
          </p:cNvPr>
          <p:cNvSpPr txBox="1"/>
          <p:nvPr/>
        </p:nvSpPr>
        <p:spPr>
          <a:xfrm>
            <a:off x="1238250" y="1828800"/>
            <a:ext cx="13106400" cy="4893647"/>
          </a:xfrm>
          <a:prstGeom prst="rect">
            <a:avLst/>
          </a:prstGeom>
          <a:noFill/>
        </p:spPr>
        <p:txBody>
          <a:bodyPr wrap="square" rtlCol="0">
            <a:spAutoFit/>
          </a:bodyPr>
          <a:lstStyle/>
          <a:p>
            <a:r>
              <a:rPr lang="en-US" sz="2600" dirty="0">
                <a:latin typeface="Roboto" panose="02000000000000000000" pitchFamily="2" charset="0"/>
                <a:ea typeface="Roboto" panose="02000000000000000000" pitchFamily="2" charset="0"/>
                <a:cs typeface="Roboto" panose="02000000000000000000" pitchFamily="2" charset="0"/>
              </a:rPr>
              <a:t>We successfully developed and validated a two-phase NMPC framework for fault-tolerant control of a multi-UAV payload system.</a:t>
            </a:r>
          </a:p>
          <a:p>
            <a:endParaRPr lang="en-US" sz="2600" dirty="0">
              <a:latin typeface="Roboto" panose="02000000000000000000" pitchFamily="2" charset="0"/>
              <a:ea typeface="Roboto" panose="02000000000000000000" pitchFamily="2" charset="0"/>
              <a:cs typeface="Roboto" panose="02000000000000000000" pitchFamily="2" charset="0"/>
            </a:endParaRPr>
          </a:p>
          <a:p>
            <a:r>
              <a:rPr lang="en-US" sz="2600" dirty="0">
                <a:latin typeface="Roboto" panose="02000000000000000000" pitchFamily="2" charset="0"/>
                <a:ea typeface="Roboto" panose="02000000000000000000" pitchFamily="2" charset="0"/>
                <a:cs typeface="Roboto" panose="02000000000000000000" pitchFamily="2" charset="0"/>
              </a:rPr>
              <a:t>The dedicated aggressive stabilization phase is proven to be critical for safety, rapidly suppressing dangerous post-failure oscillations.</a:t>
            </a:r>
          </a:p>
          <a:p>
            <a:endParaRPr lang="en-US" sz="2600" dirty="0">
              <a:latin typeface="Roboto" panose="02000000000000000000" pitchFamily="2" charset="0"/>
              <a:ea typeface="Roboto" panose="02000000000000000000" pitchFamily="2" charset="0"/>
              <a:cs typeface="Roboto" panose="02000000000000000000" pitchFamily="2" charset="0"/>
            </a:endParaRPr>
          </a:p>
          <a:p>
            <a:r>
              <a:rPr lang="en-US" sz="2600" dirty="0">
                <a:latin typeface="Roboto" panose="02000000000000000000" pitchFamily="2" charset="0"/>
                <a:ea typeface="Roboto" panose="02000000000000000000" pitchFamily="2" charset="0"/>
                <a:cs typeface="Roboto" panose="02000000000000000000" pitchFamily="2" charset="0"/>
              </a:rPr>
              <a:t>The framework demonstrates a seamless transition to a precision tracking phase, allowing the mission to continue after recovery.</a:t>
            </a:r>
          </a:p>
          <a:p>
            <a:endParaRPr lang="en-US" sz="2600" dirty="0">
              <a:latin typeface="Roboto" panose="02000000000000000000" pitchFamily="2" charset="0"/>
              <a:ea typeface="Roboto" panose="02000000000000000000" pitchFamily="2" charset="0"/>
              <a:cs typeface="Roboto" panose="02000000000000000000" pitchFamily="2" charset="0"/>
            </a:endParaRPr>
          </a:p>
          <a:p>
            <a:r>
              <a:rPr lang="en-US" sz="2600" dirty="0">
                <a:latin typeface="Roboto" panose="02000000000000000000" pitchFamily="2" charset="0"/>
                <a:ea typeface="Roboto" panose="02000000000000000000" pitchFamily="2" charset="0"/>
                <a:cs typeface="Roboto" panose="02000000000000000000" pitchFamily="2" charset="0"/>
              </a:rPr>
              <a:t>Unfortunately, due to a communication error/bug between ROS2 and PX4, we were not able to fully test the controller performance in the Gazebo simulation. However, this limitation was related to the ROS interface, not the proposed NMPC algorithm itself.</a:t>
            </a:r>
          </a:p>
        </p:txBody>
      </p:sp>
      <p:pic>
        <p:nvPicPr>
          <p:cNvPr id="20" name="Graphic 19" descr="Quadcopter with solid fill">
            <a:extLst>
              <a:ext uri="{FF2B5EF4-FFF2-40B4-BE49-F238E27FC236}">
                <a16:creationId xmlns:a16="http://schemas.microsoft.com/office/drawing/2014/main" id="{0A28CDB6-F5C3-931C-18D2-801515E78A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50" y="2802810"/>
            <a:ext cx="914400" cy="914400"/>
          </a:xfrm>
          <a:prstGeom prst="rect">
            <a:avLst/>
          </a:prstGeom>
        </p:spPr>
      </p:pic>
      <p:pic>
        <p:nvPicPr>
          <p:cNvPr id="21" name="Graphic 20" descr="Quadcopter with solid fill">
            <a:extLst>
              <a:ext uri="{FF2B5EF4-FFF2-40B4-BE49-F238E27FC236}">
                <a16:creationId xmlns:a16="http://schemas.microsoft.com/office/drawing/2014/main" id="{A0872307-6253-4466-9850-8285EBB9C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50" y="4111069"/>
            <a:ext cx="914400" cy="914400"/>
          </a:xfrm>
          <a:prstGeom prst="rect">
            <a:avLst/>
          </a:prstGeom>
        </p:spPr>
      </p:pic>
      <p:pic>
        <p:nvPicPr>
          <p:cNvPr id="22" name="Graphic 21" descr="Quadcopter with solid fill">
            <a:extLst>
              <a:ext uri="{FF2B5EF4-FFF2-40B4-BE49-F238E27FC236}">
                <a16:creationId xmlns:a16="http://schemas.microsoft.com/office/drawing/2014/main" id="{EA1D7E74-35E7-98BC-3A96-9727CB8D4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50" y="5416758"/>
            <a:ext cx="914400" cy="914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249674" y="434340"/>
            <a:ext cx="4374475" cy="546735"/>
          </a:xfrm>
          <a:prstGeom prst="rect">
            <a:avLst/>
          </a:prstGeom>
          <a:noFill/>
          <a:ln/>
        </p:spPr>
        <p:txBody>
          <a:bodyPr wrap="none" lIns="0" tIns="0" rIns="0" bIns="0" rtlCol="0" anchor="t"/>
          <a:lstStyle/>
          <a:p>
            <a:pPr marL="0" indent="0" algn="l">
              <a:lnSpc>
                <a:spcPts val="4300"/>
              </a:lnSpc>
              <a:buNone/>
            </a:pPr>
            <a:r>
              <a:rPr lang="en-US" sz="4800" dirty="0">
                <a:solidFill>
                  <a:srgbClr val="1B1B27"/>
                </a:solidFill>
                <a:latin typeface="Raleway" pitchFamily="34" charset="0"/>
                <a:ea typeface="Raleway" pitchFamily="34" charset="-122"/>
                <a:cs typeface="Raleway" pitchFamily="34" charset="-120"/>
              </a:rPr>
              <a:t>Future Work</a:t>
            </a:r>
            <a:endParaRPr lang="en-US" sz="4800" dirty="0"/>
          </a:p>
        </p:txBody>
      </p:sp>
      <p:sp>
        <p:nvSpPr>
          <p:cNvPr id="20" name="Text 6">
            <a:extLst>
              <a:ext uri="{FF2B5EF4-FFF2-40B4-BE49-F238E27FC236}">
                <a16:creationId xmlns:a16="http://schemas.microsoft.com/office/drawing/2014/main" id="{66E99910-FE16-EF8A-3013-BBEBA0EAD7FA}"/>
              </a:ext>
            </a:extLst>
          </p:cNvPr>
          <p:cNvSpPr/>
          <p:nvPr/>
        </p:nvSpPr>
        <p:spPr>
          <a:xfrm>
            <a:off x="13881531" y="7946568"/>
            <a:ext cx="748870" cy="266700"/>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26 / 32</a:t>
            </a:r>
            <a:endParaRPr lang="en-US" sz="1400" dirty="0"/>
          </a:p>
        </p:txBody>
      </p:sp>
      <p:sp>
        <p:nvSpPr>
          <p:cNvPr id="21" name="TextBox 20">
            <a:extLst>
              <a:ext uri="{FF2B5EF4-FFF2-40B4-BE49-F238E27FC236}">
                <a16:creationId xmlns:a16="http://schemas.microsoft.com/office/drawing/2014/main" id="{F531E6D3-9FB4-015C-BBCD-0E6F3106CBA0}"/>
              </a:ext>
            </a:extLst>
          </p:cNvPr>
          <p:cNvSpPr txBox="1"/>
          <p:nvPr/>
        </p:nvSpPr>
        <p:spPr>
          <a:xfrm>
            <a:off x="249674" y="1379436"/>
            <a:ext cx="7449475" cy="5470728"/>
          </a:xfrm>
          <a:prstGeom prst="rect">
            <a:avLst/>
          </a:prstGeom>
          <a:noFill/>
        </p:spPr>
        <p:txBody>
          <a:bodyPr wrap="none" rtlCol="0">
            <a:spAutoFit/>
          </a:bodyPr>
          <a:lstStyle/>
          <a:p>
            <a:pPr marL="342900" indent="-342900">
              <a:lnSpc>
                <a:spcPct val="200000"/>
              </a:lnSpc>
              <a:buFont typeface="Wingdings" pitchFamily="2" charset="2"/>
              <a:buChar char="Ø"/>
            </a:pPr>
            <a:r>
              <a:rPr lang="en-US" sz="36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Finalize ROS2/Gazebo Integration</a:t>
            </a:r>
          </a:p>
          <a:p>
            <a:pPr marL="342900" indent="-342900">
              <a:lnSpc>
                <a:spcPct val="200000"/>
              </a:lnSpc>
              <a:buFont typeface="Wingdings" pitchFamily="2" charset="2"/>
              <a:buChar char="Ø"/>
            </a:pPr>
            <a:r>
              <a:rPr lang="en-US" sz="36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Enhanced Simulation Testing</a:t>
            </a:r>
          </a:p>
          <a:p>
            <a:pPr marL="342900" indent="-342900">
              <a:lnSpc>
                <a:spcPct val="200000"/>
              </a:lnSpc>
              <a:buFont typeface="Wingdings" pitchFamily="2" charset="2"/>
              <a:buChar char="Ø"/>
            </a:pPr>
            <a:r>
              <a:rPr lang="en-US" sz="36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Advanced NMPC Methodologies</a:t>
            </a:r>
          </a:p>
          <a:p>
            <a:pPr marL="342900" indent="-342900">
              <a:lnSpc>
                <a:spcPct val="200000"/>
              </a:lnSpc>
              <a:buFont typeface="Wingdings" pitchFamily="2" charset="2"/>
              <a:buChar char="Ø"/>
            </a:pPr>
            <a:r>
              <a:rPr lang="en-US" sz="36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Laboratory Experimental</a:t>
            </a:r>
          </a:p>
          <a:p>
            <a:pPr marL="342900" indent="-342900">
              <a:lnSpc>
                <a:spcPct val="200000"/>
              </a:lnSpc>
              <a:buFont typeface="Wingdings" pitchFamily="2" charset="2"/>
              <a:buChar char="Ø"/>
            </a:pPr>
            <a:r>
              <a:rPr lang="en-US" sz="36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Onboard Implementation</a:t>
            </a:r>
          </a:p>
        </p:txBody>
      </p:sp>
      <p:pic>
        <p:nvPicPr>
          <p:cNvPr id="22" name="Picture 21">
            <a:extLst>
              <a:ext uri="{FF2B5EF4-FFF2-40B4-BE49-F238E27FC236}">
                <a16:creationId xmlns:a16="http://schemas.microsoft.com/office/drawing/2014/main" id="{7754915C-A1CF-DB9E-6146-8A46D0F06516}"/>
              </a:ext>
            </a:extLst>
          </p:cNvPr>
          <p:cNvPicPr>
            <a:picLocks noChangeAspect="1"/>
          </p:cNvPicPr>
          <p:nvPr/>
        </p:nvPicPr>
        <p:blipFill>
          <a:blip r:embed="rId3"/>
          <a:srcRect t="1562" b="1562"/>
          <a:stretch>
            <a:fillRect/>
          </a:stretch>
        </p:blipFill>
        <p:spPr>
          <a:xfrm>
            <a:off x="7699149" y="0"/>
            <a:ext cx="6931251" cy="82296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660440" y="90666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Selected References</a:t>
            </a:r>
            <a:endParaRPr lang="en-US" sz="4450" dirty="0"/>
          </a:p>
        </p:txBody>
      </p:sp>
      <p:sp>
        <p:nvSpPr>
          <p:cNvPr id="3" name="Text 1"/>
          <p:cNvSpPr/>
          <p:nvPr/>
        </p:nvSpPr>
        <p:spPr>
          <a:xfrm>
            <a:off x="396895" y="2217538"/>
            <a:ext cx="14050625" cy="5307211"/>
          </a:xfrm>
          <a:prstGeom prst="rect">
            <a:avLst/>
          </a:prstGeom>
          <a:noFill/>
          <a:ln/>
        </p:spPr>
        <p:txBody>
          <a:bodyPr wrap="square" lIns="0" tIns="0" rIns="0" bIns="0" rtlCol="0" anchor="t"/>
          <a:lstStyle/>
          <a:p>
            <a:pPr marL="342900" indent="-342900">
              <a:buSzPct val="100000"/>
              <a:buAutoNum type="arabicPeriod"/>
            </a:pPr>
            <a:r>
              <a:rPr lang="en-US" sz="1900" b="1" dirty="0">
                <a:latin typeface="Roboto" panose="02000000000000000000" pitchFamily="2" charset="0"/>
                <a:ea typeface="Roboto" panose="02000000000000000000" pitchFamily="2" charset="0"/>
                <a:cs typeface="Roboto" panose="02000000000000000000" pitchFamily="2" charset="0"/>
              </a:rPr>
              <a:t>A. Delbene </a:t>
            </a:r>
            <a:r>
              <a:rPr lang="en-US" sz="1900" dirty="0">
                <a:latin typeface="Roboto" panose="02000000000000000000" pitchFamily="2" charset="0"/>
                <a:ea typeface="Roboto" panose="02000000000000000000" pitchFamily="2" charset="0"/>
                <a:cs typeface="Roboto" panose="02000000000000000000" pitchFamily="2" charset="0"/>
              </a:rPr>
              <a:t>and</a:t>
            </a:r>
            <a:r>
              <a:rPr lang="en-US" sz="1900" b="1" dirty="0">
                <a:latin typeface="Roboto" panose="02000000000000000000" pitchFamily="2" charset="0"/>
                <a:ea typeface="Roboto" panose="02000000000000000000" pitchFamily="2" charset="0"/>
                <a:cs typeface="Roboto" panose="02000000000000000000" pitchFamily="2" charset="0"/>
              </a:rPr>
              <a:t> M. Baglietto</a:t>
            </a:r>
            <a:r>
              <a:rPr lang="en-US" sz="1900" dirty="0">
                <a:latin typeface="Roboto" panose="02000000000000000000" pitchFamily="2" charset="0"/>
                <a:ea typeface="Roboto" panose="02000000000000000000" pitchFamily="2" charset="0"/>
                <a:cs typeface="Roboto" panose="02000000000000000000" pitchFamily="2" charset="0"/>
              </a:rPr>
              <a:t>, “Cables tension modeling for multi-UAV payload transportation,” Proc. 2024 IEEE 20th Int. Conf. on Automation Science and Engineering (CASE), pp. 212–218, IEEE, 2024.</a:t>
            </a:r>
          </a:p>
          <a:p>
            <a:pPr>
              <a:lnSpc>
                <a:spcPts val="2850"/>
              </a:lnSpc>
              <a:buSzPct val="100000"/>
            </a:pPr>
            <a:endParaRPr lang="en-US" sz="1900" dirty="0">
              <a:latin typeface="Roboto" panose="02000000000000000000" pitchFamily="2" charset="0"/>
              <a:ea typeface="Roboto" panose="02000000000000000000" pitchFamily="2" charset="0"/>
              <a:cs typeface="Roboto" panose="02000000000000000000" pitchFamily="2" charset="0"/>
            </a:endParaRPr>
          </a:p>
          <a:p>
            <a:pPr>
              <a:buSzPct val="100000"/>
            </a:pPr>
            <a:r>
              <a:rPr lang="en-US" sz="1900" dirty="0">
                <a:latin typeface="Roboto" panose="02000000000000000000" pitchFamily="2" charset="0"/>
                <a:ea typeface="Roboto" panose="02000000000000000000" pitchFamily="2" charset="0"/>
                <a:cs typeface="Roboto" panose="02000000000000000000" pitchFamily="2" charset="0"/>
              </a:rPr>
              <a:t>2.   </a:t>
            </a:r>
            <a:r>
              <a:rPr lang="en-US" sz="1900" b="1" dirty="0">
                <a:latin typeface="Roboto" panose="02000000000000000000" pitchFamily="2" charset="0"/>
                <a:ea typeface="Roboto" panose="02000000000000000000" pitchFamily="2" charset="0"/>
                <a:cs typeface="Roboto" panose="02000000000000000000" pitchFamily="2" charset="0"/>
              </a:rPr>
              <a:t>A. Delbene </a:t>
            </a:r>
            <a:r>
              <a:rPr lang="en-US" sz="1900" dirty="0">
                <a:latin typeface="Roboto" panose="02000000000000000000" pitchFamily="2" charset="0"/>
                <a:ea typeface="Roboto" panose="02000000000000000000" pitchFamily="2" charset="0"/>
                <a:cs typeface="Roboto" panose="02000000000000000000" pitchFamily="2" charset="0"/>
              </a:rPr>
              <a:t>and</a:t>
            </a:r>
            <a:r>
              <a:rPr lang="en-US" sz="1900" b="1" dirty="0">
                <a:latin typeface="Roboto" panose="02000000000000000000" pitchFamily="2" charset="0"/>
                <a:ea typeface="Roboto" panose="02000000000000000000" pitchFamily="2" charset="0"/>
                <a:cs typeface="Roboto" panose="02000000000000000000" pitchFamily="2" charset="0"/>
              </a:rPr>
              <a:t> M. Baglietto</a:t>
            </a:r>
            <a:r>
              <a:rPr lang="en-US" sz="1900" dirty="0">
                <a:latin typeface="Roboto" panose="02000000000000000000" pitchFamily="2" charset="0"/>
                <a:ea typeface="Roboto" panose="02000000000000000000" pitchFamily="2" charset="0"/>
                <a:cs typeface="Roboto" panose="02000000000000000000" pitchFamily="2" charset="0"/>
              </a:rPr>
              <a:t>, “Recovery techniques for a multi-UAV system transporting a payload,” Proc. 2024 IEEE 20th Int. Conf. on Automation Science and Engineering (CASE), pp. 559–566, IEEE, 2024.</a:t>
            </a:r>
          </a:p>
          <a:p>
            <a:pPr>
              <a:lnSpc>
                <a:spcPts val="2850"/>
              </a:lnSpc>
              <a:buSzPct val="100000"/>
            </a:pPr>
            <a:endParaRPr lang="en-US" sz="1900" dirty="0">
              <a:latin typeface="Roboto" panose="02000000000000000000" pitchFamily="2" charset="0"/>
              <a:ea typeface="Roboto" panose="02000000000000000000" pitchFamily="2" charset="0"/>
              <a:cs typeface="Roboto" panose="02000000000000000000" pitchFamily="2" charset="0"/>
            </a:endParaRPr>
          </a:p>
          <a:p>
            <a:pPr>
              <a:buSzPct val="100000"/>
            </a:pPr>
            <a:r>
              <a:rPr lang="en-US" sz="1900" dirty="0">
                <a:latin typeface="Roboto" panose="02000000000000000000" pitchFamily="2" charset="0"/>
                <a:ea typeface="Roboto" panose="02000000000000000000" pitchFamily="2" charset="0"/>
                <a:cs typeface="Roboto" panose="02000000000000000000" pitchFamily="2" charset="0"/>
              </a:rPr>
              <a:t>3.   </a:t>
            </a:r>
            <a:r>
              <a:rPr lang="en-US" sz="1900" b="1" dirty="0">
                <a:latin typeface="Roboto" panose="02000000000000000000" pitchFamily="2" charset="0"/>
                <a:ea typeface="Roboto" panose="02000000000000000000" pitchFamily="2" charset="0"/>
                <a:cs typeface="Roboto" panose="02000000000000000000" pitchFamily="2" charset="0"/>
              </a:rPr>
              <a:t>Y. </a:t>
            </a:r>
            <a:r>
              <a:rPr lang="en-US" sz="1900" b="1" dirty="0" err="1">
                <a:latin typeface="Roboto" panose="02000000000000000000" pitchFamily="2" charset="0"/>
                <a:ea typeface="Roboto" panose="02000000000000000000" pitchFamily="2" charset="0"/>
                <a:cs typeface="Roboto" panose="02000000000000000000" pitchFamily="2" charset="0"/>
              </a:rPr>
              <a:t>Alothman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dirty="0">
                <a:latin typeface="Roboto" panose="02000000000000000000" pitchFamily="2" charset="0"/>
                <a:ea typeface="Roboto" panose="02000000000000000000" pitchFamily="2" charset="0"/>
                <a:cs typeface="Roboto" panose="02000000000000000000" pitchFamily="2" charset="0"/>
              </a:rPr>
              <a:t>and</a:t>
            </a:r>
            <a:r>
              <a:rPr lang="en-US" sz="1900" b="1" dirty="0">
                <a:latin typeface="Roboto" panose="02000000000000000000" pitchFamily="2" charset="0"/>
                <a:ea typeface="Roboto" panose="02000000000000000000" pitchFamily="2" charset="0"/>
                <a:cs typeface="Roboto" panose="02000000000000000000" pitchFamily="2" charset="0"/>
              </a:rPr>
              <a:t> D. Gu</a:t>
            </a:r>
            <a:r>
              <a:rPr lang="en-US" sz="1900" dirty="0">
                <a:latin typeface="Roboto" panose="02000000000000000000" pitchFamily="2" charset="0"/>
                <a:ea typeface="Roboto" panose="02000000000000000000" pitchFamily="2" charset="0"/>
                <a:cs typeface="Roboto" panose="02000000000000000000" pitchFamily="2" charset="0"/>
              </a:rPr>
              <a:t>, “Using constrained model predictive control to control two quadrotors transporting a cable-suspended payload,” Proc. 2018 13th World Congress on Intelligent Control and Automation (WCICA), pp. 228–233, IEEE, 2018.</a:t>
            </a:r>
          </a:p>
          <a:p>
            <a:pPr>
              <a:lnSpc>
                <a:spcPts val="2850"/>
              </a:lnSpc>
              <a:buSzPct val="100000"/>
            </a:pPr>
            <a:endParaRPr lang="en-US" sz="1900" dirty="0">
              <a:latin typeface="Roboto" panose="02000000000000000000" pitchFamily="2" charset="0"/>
              <a:ea typeface="Roboto" panose="02000000000000000000" pitchFamily="2" charset="0"/>
              <a:cs typeface="Roboto" panose="02000000000000000000" pitchFamily="2" charset="0"/>
            </a:endParaRPr>
          </a:p>
          <a:p>
            <a:pPr>
              <a:buSzPct val="100000"/>
            </a:pPr>
            <a:r>
              <a:rPr lang="en-US" sz="1900" dirty="0">
                <a:latin typeface="Roboto" panose="02000000000000000000" pitchFamily="2" charset="0"/>
                <a:ea typeface="Roboto" panose="02000000000000000000" pitchFamily="2" charset="0"/>
                <a:cs typeface="Roboto" panose="02000000000000000000" pitchFamily="2" charset="0"/>
              </a:rPr>
              <a:t>4.   </a:t>
            </a:r>
            <a:r>
              <a:rPr lang="en-US" sz="1900" b="1" dirty="0">
                <a:latin typeface="Roboto" panose="02000000000000000000" pitchFamily="2" charset="0"/>
                <a:ea typeface="Roboto" panose="02000000000000000000" pitchFamily="2" charset="0"/>
                <a:cs typeface="Roboto" panose="02000000000000000000" pitchFamily="2" charset="0"/>
              </a:rPr>
              <a:t>P. </a:t>
            </a:r>
            <a:r>
              <a:rPr lang="en-US" sz="1900" b="1" dirty="0" err="1">
                <a:latin typeface="Roboto" panose="02000000000000000000" pitchFamily="2" charset="0"/>
                <a:ea typeface="Roboto" panose="02000000000000000000" pitchFamily="2" charset="0"/>
                <a:cs typeface="Roboto" panose="02000000000000000000" pitchFamily="2" charset="0"/>
              </a:rPr>
              <a:t>Kotaru</a:t>
            </a:r>
            <a:r>
              <a:rPr lang="en-US" sz="1900" b="1" dirty="0">
                <a:latin typeface="Roboto" panose="02000000000000000000" pitchFamily="2" charset="0"/>
                <a:ea typeface="Roboto" panose="02000000000000000000" pitchFamily="2" charset="0"/>
                <a:cs typeface="Roboto" panose="02000000000000000000" pitchFamily="2" charset="0"/>
              </a:rPr>
              <a:t>, G. Wu, </a:t>
            </a:r>
            <a:r>
              <a:rPr lang="en-US" sz="1900" dirty="0">
                <a:latin typeface="Roboto" panose="02000000000000000000" pitchFamily="2" charset="0"/>
                <a:ea typeface="Roboto" panose="02000000000000000000" pitchFamily="2" charset="0"/>
                <a:cs typeface="Roboto" panose="02000000000000000000" pitchFamily="2" charset="0"/>
              </a:rPr>
              <a:t>and</a:t>
            </a:r>
            <a:r>
              <a:rPr lang="en-US" sz="1900" b="1" dirty="0">
                <a:latin typeface="Roboto" panose="02000000000000000000" pitchFamily="2" charset="0"/>
                <a:ea typeface="Roboto" panose="02000000000000000000" pitchFamily="2" charset="0"/>
                <a:cs typeface="Roboto" panose="02000000000000000000" pitchFamily="2" charset="0"/>
              </a:rPr>
              <a:t> K. Sreenath</a:t>
            </a:r>
            <a:r>
              <a:rPr lang="en-US" sz="1900" dirty="0">
                <a:latin typeface="Roboto" panose="02000000000000000000" pitchFamily="2" charset="0"/>
                <a:ea typeface="Roboto" panose="02000000000000000000" pitchFamily="2" charset="0"/>
                <a:cs typeface="Roboto" panose="02000000000000000000" pitchFamily="2" charset="0"/>
              </a:rPr>
              <a:t>, “Dynamics and control of a quadrotor with a payload suspended through an elastic cable,” Proc. 2017 American Control Conference (ACC), pp. 3906–3913, IEEE, 2017.</a:t>
            </a:r>
          </a:p>
          <a:p>
            <a:pPr>
              <a:lnSpc>
                <a:spcPts val="2850"/>
              </a:lnSpc>
              <a:buSzPct val="100000"/>
            </a:pPr>
            <a:endParaRPr lang="en-US" sz="1900" dirty="0">
              <a:latin typeface="Roboto" panose="02000000000000000000" pitchFamily="2" charset="0"/>
              <a:ea typeface="Roboto" panose="02000000000000000000" pitchFamily="2" charset="0"/>
              <a:cs typeface="Roboto" panose="02000000000000000000" pitchFamily="2" charset="0"/>
            </a:endParaRPr>
          </a:p>
          <a:p>
            <a:pPr>
              <a:buSzPct val="100000"/>
            </a:pPr>
            <a:r>
              <a:rPr lang="en-US" sz="1900" dirty="0">
                <a:latin typeface="Roboto" panose="02000000000000000000" pitchFamily="2" charset="0"/>
                <a:ea typeface="Roboto" panose="02000000000000000000" pitchFamily="2" charset="0"/>
                <a:cs typeface="Roboto" panose="02000000000000000000" pitchFamily="2" charset="0"/>
              </a:rPr>
              <a:t>5.   </a:t>
            </a:r>
            <a:r>
              <a:rPr lang="en-US" sz="1900" b="1" dirty="0">
                <a:latin typeface="Roboto" panose="02000000000000000000" pitchFamily="2" charset="0"/>
                <a:ea typeface="Roboto" panose="02000000000000000000" pitchFamily="2" charset="0"/>
                <a:cs typeface="Roboto" panose="02000000000000000000" pitchFamily="2" charset="0"/>
              </a:rPr>
              <a:t>G. Li </a:t>
            </a:r>
            <a:r>
              <a:rPr lang="en-US" sz="1900" dirty="0">
                <a:latin typeface="Roboto" panose="02000000000000000000" pitchFamily="2" charset="0"/>
                <a:ea typeface="Roboto" panose="02000000000000000000" pitchFamily="2" charset="0"/>
                <a:cs typeface="Roboto" panose="02000000000000000000" pitchFamily="2" charset="0"/>
              </a:rPr>
              <a:t>and</a:t>
            </a:r>
            <a:r>
              <a:rPr lang="en-US" sz="1900" b="1" dirty="0">
                <a:latin typeface="Roboto" panose="02000000000000000000" pitchFamily="2" charset="0"/>
                <a:ea typeface="Roboto" panose="02000000000000000000" pitchFamily="2" charset="0"/>
                <a:cs typeface="Roboto" panose="02000000000000000000" pitchFamily="2" charset="0"/>
              </a:rPr>
              <a:t> G. </a:t>
            </a:r>
            <a:r>
              <a:rPr lang="en-US" sz="1900" b="1" dirty="0" err="1">
                <a:latin typeface="Roboto" panose="02000000000000000000" pitchFamily="2" charset="0"/>
                <a:ea typeface="Roboto" panose="02000000000000000000" pitchFamily="2" charset="0"/>
                <a:cs typeface="Roboto" panose="02000000000000000000" pitchFamily="2" charset="0"/>
              </a:rPr>
              <a:t>Loianno</a:t>
            </a:r>
            <a:r>
              <a:rPr lang="en-US" sz="1900" dirty="0">
                <a:latin typeface="Roboto" panose="02000000000000000000" pitchFamily="2" charset="0"/>
                <a:ea typeface="Roboto" panose="02000000000000000000" pitchFamily="2" charset="0"/>
                <a:cs typeface="Roboto" panose="02000000000000000000" pitchFamily="2" charset="0"/>
              </a:rPr>
              <a:t>, “Nonlinear model predictive control for cooperative transportation and manipulation of cable-suspended payloads with multiple quadrotors,” Proc. 2023 IEEE/RSJ Int. Conf. on Intelligent Robots and Systems (IROS), pp. 5034–5041, IEEE, 2023.</a:t>
            </a:r>
          </a:p>
        </p:txBody>
      </p:sp>
      <p:sp>
        <p:nvSpPr>
          <p:cNvPr id="6" name="Text 6">
            <a:extLst>
              <a:ext uri="{FF2B5EF4-FFF2-40B4-BE49-F238E27FC236}">
                <a16:creationId xmlns:a16="http://schemas.microsoft.com/office/drawing/2014/main" id="{92A50088-5B9A-A3D5-63E3-C7BB5B421BFA}"/>
              </a:ext>
            </a:extLst>
          </p:cNvPr>
          <p:cNvSpPr/>
          <p:nvPr/>
        </p:nvSpPr>
        <p:spPr>
          <a:xfrm>
            <a:off x="13881531" y="7946568"/>
            <a:ext cx="748870" cy="266700"/>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27 / 32</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6" name="Text 4"/>
          <p:cNvSpPr/>
          <p:nvPr/>
        </p:nvSpPr>
        <p:spPr>
          <a:xfrm>
            <a:off x="639207" y="1889403"/>
            <a:ext cx="13743816" cy="1818997"/>
          </a:xfrm>
          <a:prstGeom prst="rect">
            <a:avLst/>
          </a:prstGeom>
          <a:noFill/>
          <a:ln/>
        </p:spPr>
        <p:txBody>
          <a:bodyPr wrap="square" lIns="0" tIns="0" rIns="0" bIns="0" rtlCol="0" anchor="t"/>
          <a:lstStyle/>
          <a:p>
            <a:pPr>
              <a:lnSpc>
                <a:spcPts val="2850"/>
              </a:lnSpc>
              <a:buSzPct val="100000"/>
            </a:pPr>
            <a:r>
              <a:rPr lang="en-US" sz="2600" dirty="0">
                <a:solidFill>
                  <a:srgbClr val="3C3939"/>
                </a:solidFill>
                <a:latin typeface="Roboto" pitchFamily="34" charset="0"/>
                <a:ea typeface="Roboto" pitchFamily="34" charset="-122"/>
                <a:cs typeface="Roboto" pitchFamily="34" charset="-120"/>
              </a:rPr>
              <a:t>When one UAV in a cooperative transport system fails, the sudden load redistribution creates an immediate and dangerous swinging motion of the payload. Without a specialized control </a:t>
            </a:r>
          </a:p>
          <a:p>
            <a:pPr>
              <a:lnSpc>
                <a:spcPts val="2850"/>
              </a:lnSpc>
              <a:buSzPct val="100000"/>
            </a:pPr>
            <a:r>
              <a:rPr lang="en-US" sz="2600" dirty="0">
                <a:solidFill>
                  <a:srgbClr val="3C3939"/>
                </a:solidFill>
                <a:latin typeface="Roboto" pitchFamily="34" charset="0"/>
                <a:ea typeface="Roboto" pitchFamily="34" charset="-122"/>
                <a:cs typeface="Roboto" pitchFamily="34" charset="-120"/>
              </a:rPr>
              <a:t>strategy, these oscillations can escalate, leading to mission failure or collisions.</a:t>
            </a:r>
            <a:endParaRPr lang="en-US" sz="2600" dirty="0"/>
          </a:p>
        </p:txBody>
      </p:sp>
      <p:sp>
        <p:nvSpPr>
          <p:cNvPr id="8" name="Text 6"/>
          <p:cNvSpPr/>
          <p:nvPr/>
        </p:nvSpPr>
        <p:spPr>
          <a:xfrm>
            <a:off x="13844230" y="7816929"/>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3 / 32</a:t>
            </a:r>
            <a:endParaRPr lang="en-US" sz="1400" dirty="0"/>
          </a:p>
        </p:txBody>
      </p:sp>
      <p:sp>
        <p:nvSpPr>
          <p:cNvPr id="9" name="Text 0">
            <a:extLst>
              <a:ext uri="{FF2B5EF4-FFF2-40B4-BE49-F238E27FC236}">
                <a16:creationId xmlns:a16="http://schemas.microsoft.com/office/drawing/2014/main" id="{0104BA73-7C2D-A446-59E0-527F703E5ED9}"/>
              </a:ext>
            </a:extLst>
          </p:cNvPr>
          <p:cNvSpPr/>
          <p:nvPr/>
        </p:nvSpPr>
        <p:spPr>
          <a:xfrm>
            <a:off x="639207" y="933926"/>
            <a:ext cx="4645938" cy="502206"/>
          </a:xfrm>
          <a:prstGeom prst="rect">
            <a:avLst/>
          </a:prstGeom>
          <a:noFill/>
          <a:ln/>
        </p:spPr>
        <p:txBody>
          <a:bodyPr wrap="none" lIns="0" tIns="0" rIns="0" bIns="0" rtlCol="0" anchor="t"/>
          <a:lstStyle/>
          <a:p>
            <a:pPr marL="0" indent="0" algn="l">
              <a:lnSpc>
                <a:spcPts val="3950"/>
              </a:lnSpc>
              <a:buNone/>
            </a:pPr>
            <a:r>
              <a:rPr lang="en-US" sz="5400" dirty="0">
                <a:solidFill>
                  <a:srgbClr val="1B1B27"/>
                </a:solidFill>
                <a:latin typeface="Raleway" pitchFamily="34" charset="0"/>
                <a:ea typeface="Raleway" pitchFamily="34" charset="-122"/>
                <a:cs typeface="Raleway" pitchFamily="34" charset="-120"/>
              </a:rPr>
              <a:t>Problem Statement &amp; Motivation</a:t>
            </a:r>
            <a:endParaRPr lang="en-US" sz="5400" dirty="0"/>
          </a:p>
        </p:txBody>
      </p:sp>
      <p:sp>
        <p:nvSpPr>
          <p:cNvPr id="10" name="Text 4">
            <a:extLst>
              <a:ext uri="{FF2B5EF4-FFF2-40B4-BE49-F238E27FC236}">
                <a16:creationId xmlns:a16="http://schemas.microsoft.com/office/drawing/2014/main" id="{EACB4E61-7811-1A33-6407-F41390EB28DE}"/>
              </a:ext>
            </a:extLst>
          </p:cNvPr>
          <p:cNvSpPr/>
          <p:nvPr/>
        </p:nvSpPr>
        <p:spPr>
          <a:xfrm>
            <a:off x="789491" y="3611702"/>
            <a:ext cx="13443247" cy="1818997"/>
          </a:xfrm>
          <a:prstGeom prst="rect">
            <a:avLst/>
          </a:prstGeom>
          <a:noFill/>
          <a:ln/>
        </p:spPr>
        <p:txBody>
          <a:bodyPr wrap="square" lIns="0" tIns="0" rIns="0" bIns="0" rtlCol="0" anchor="t"/>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How to rapidly suppress severe payload oscillations after a UAV failure?</a:t>
            </a:r>
          </a:p>
          <a:p>
            <a:br>
              <a:rPr lang="en-US" sz="2400" dirty="0">
                <a:latin typeface="Roboto" panose="02000000000000000000" pitchFamily="2" charset="0"/>
                <a:ea typeface="Roboto" panose="02000000000000000000" pitchFamily="2" charset="0"/>
                <a:cs typeface="Roboto" panose="02000000000000000000" pitchFamily="2" charset="0"/>
              </a:rPr>
            </a:br>
            <a:endParaRPr lang="en-US" sz="2400" dirty="0">
              <a:latin typeface="Roboto" panose="02000000000000000000" pitchFamily="2" charset="0"/>
              <a:ea typeface="Roboto" panose="02000000000000000000" pitchFamily="2" charset="0"/>
              <a:cs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How to maintain coordinated and stable flight among the remaining UAVs?</a:t>
            </a:r>
          </a:p>
          <a:p>
            <a:br>
              <a:rPr lang="en-US" sz="2400" dirty="0">
                <a:latin typeface="Roboto" panose="02000000000000000000" pitchFamily="2" charset="0"/>
                <a:ea typeface="Roboto" panose="02000000000000000000" pitchFamily="2" charset="0"/>
                <a:cs typeface="Roboto" panose="02000000000000000000" pitchFamily="2" charset="0"/>
              </a:rPr>
            </a:br>
            <a:endParaRPr lang="en-US" sz="2400" dirty="0">
              <a:latin typeface="Roboto" panose="02000000000000000000" pitchFamily="2" charset="0"/>
              <a:ea typeface="Roboto" panose="02000000000000000000" pitchFamily="2" charset="0"/>
              <a:cs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How to ensure the system can transition back to safe and continue the mission after stabilization?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69940" y="42469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Acknowledgements</a:t>
            </a:r>
            <a:endParaRPr lang="en-US" sz="4450" dirty="0"/>
          </a:p>
        </p:txBody>
      </p:sp>
      <p:sp>
        <p:nvSpPr>
          <p:cNvPr id="9" name="Text 6">
            <a:extLst>
              <a:ext uri="{FF2B5EF4-FFF2-40B4-BE49-F238E27FC236}">
                <a16:creationId xmlns:a16="http://schemas.microsoft.com/office/drawing/2014/main" id="{DCE27652-11CD-3B2B-4E47-8FDB58241A4C}"/>
              </a:ext>
            </a:extLst>
          </p:cNvPr>
          <p:cNvSpPr/>
          <p:nvPr/>
        </p:nvSpPr>
        <p:spPr>
          <a:xfrm>
            <a:off x="13881531" y="7946568"/>
            <a:ext cx="748870" cy="266700"/>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28 / 32</a:t>
            </a:r>
            <a:endParaRPr lang="en-US" sz="1400" dirty="0"/>
          </a:p>
        </p:txBody>
      </p:sp>
      <p:sp>
        <p:nvSpPr>
          <p:cNvPr id="10" name="TextBox 9">
            <a:extLst>
              <a:ext uri="{FF2B5EF4-FFF2-40B4-BE49-F238E27FC236}">
                <a16:creationId xmlns:a16="http://schemas.microsoft.com/office/drawing/2014/main" id="{0BD2A00E-507F-B893-D7B9-673BB88648E9}"/>
              </a:ext>
            </a:extLst>
          </p:cNvPr>
          <p:cNvSpPr txBox="1"/>
          <p:nvPr/>
        </p:nvSpPr>
        <p:spPr>
          <a:xfrm>
            <a:off x="247649" y="1657350"/>
            <a:ext cx="8896349" cy="6001643"/>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Roboto" panose="02000000000000000000" pitchFamily="2" charset="0"/>
              </a:rPr>
              <a:t>I would like to express my sincere gratitude to my supervisors, </a:t>
            </a:r>
            <a:r>
              <a:rPr lang="en-US" sz="2400" b="1" dirty="0">
                <a:latin typeface="Roboto" panose="02000000000000000000" pitchFamily="2" charset="0"/>
                <a:ea typeface="Roboto" panose="02000000000000000000" pitchFamily="2" charset="0"/>
                <a:cs typeface="Roboto" panose="02000000000000000000" pitchFamily="2" charset="0"/>
              </a:rPr>
              <a:t>Prof. Marco Baglietto, Prof. Olivier Kermorgant, and Dr. Andrea Delbene</a:t>
            </a:r>
            <a:r>
              <a:rPr lang="en-US" sz="2400" dirty="0">
                <a:latin typeface="Roboto" panose="02000000000000000000" pitchFamily="2" charset="0"/>
                <a:ea typeface="Roboto" panose="02000000000000000000" pitchFamily="2" charset="0"/>
                <a:cs typeface="Roboto" panose="02000000000000000000" pitchFamily="2" charset="0"/>
              </a:rPr>
              <a:t>, for their invaluable guidance and support throughout this thesis.</a:t>
            </a:r>
          </a:p>
          <a:p>
            <a:endParaRPr lang="en-US" sz="2400" dirty="0">
              <a:latin typeface="Roboto" panose="02000000000000000000" pitchFamily="2" charset="0"/>
              <a:ea typeface="Roboto" panose="02000000000000000000" pitchFamily="2" charset="0"/>
              <a:cs typeface="Roboto" panose="02000000000000000000" pitchFamily="2" charset="0"/>
            </a:endParaRPr>
          </a:p>
          <a:p>
            <a:r>
              <a:rPr lang="en-US" sz="2400" dirty="0">
                <a:latin typeface="Roboto" panose="02000000000000000000" pitchFamily="2" charset="0"/>
                <a:ea typeface="Roboto" panose="02000000000000000000" pitchFamily="2" charset="0"/>
                <a:cs typeface="Roboto" panose="02000000000000000000" pitchFamily="2" charset="0"/>
              </a:rPr>
              <a:t>I would like to extend thanks to </a:t>
            </a:r>
            <a:r>
              <a:rPr lang="en-US" sz="2400" b="1" dirty="0">
                <a:latin typeface="Roboto" panose="02000000000000000000" pitchFamily="2" charset="0"/>
                <a:ea typeface="Roboto" panose="02000000000000000000" pitchFamily="2" charset="0"/>
                <a:cs typeface="Roboto" panose="02000000000000000000" pitchFamily="2" charset="0"/>
              </a:rPr>
              <a:t>Prof. Carmine </a:t>
            </a:r>
            <a:r>
              <a:rPr lang="en-US" sz="2400" b="1" dirty="0" err="1">
                <a:latin typeface="Roboto" panose="02000000000000000000" pitchFamily="2" charset="0"/>
                <a:ea typeface="Roboto" panose="02000000000000000000" pitchFamily="2" charset="0"/>
                <a:cs typeface="Roboto" panose="02000000000000000000" pitchFamily="2" charset="0"/>
              </a:rPr>
              <a:t>Recchiuto</a:t>
            </a:r>
            <a:r>
              <a:rPr lang="en-US" sz="2400" b="1" dirty="0">
                <a:latin typeface="Roboto" panose="02000000000000000000" pitchFamily="2" charset="0"/>
                <a:ea typeface="Roboto" panose="02000000000000000000" pitchFamily="2" charset="0"/>
                <a:cs typeface="Roboto" panose="02000000000000000000" pitchFamily="2" charset="0"/>
              </a:rPr>
              <a:t> </a:t>
            </a:r>
            <a:r>
              <a:rPr lang="en-US" sz="2400" dirty="0">
                <a:latin typeface="Roboto" panose="02000000000000000000" pitchFamily="2" charset="0"/>
                <a:ea typeface="Roboto" panose="02000000000000000000" pitchFamily="2" charset="0"/>
                <a:cs typeface="Roboto" panose="02000000000000000000" pitchFamily="2" charset="0"/>
              </a:rPr>
              <a:t>for providing the computing resources essential to completing this thesis.</a:t>
            </a:r>
          </a:p>
          <a:p>
            <a:endParaRPr lang="en-US" sz="2400" dirty="0">
              <a:latin typeface="Roboto" panose="02000000000000000000" pitchFamily="2" charset="0"/>
              <a:ea typeface="Roboto" panose="02000000000000000000" pitchFamily="2" charset="0"/>
              <a:cs typeface="Roboto" panose="02000000000000000000" pitchFamily="2" charset="0"/>
            </a:endParaRPr>
          </a:p>
          <a:p>
            <a:r>
              <a:rPr lang="en-US" sz="2400" dirty="0">
                <a:latin typeface="Roboto" panose="02000000000000000000" pitchFamily="2" charset="0"/>
                <a:ea typeface="Roboto" panose="02000000000000000000" pitchFamily="2" charset="0"/>
                <a:cs typeface="Roboto" panose="02000000000000000000" pitchFamily="2" charset="0"/>
              </a:rPr>
              <a:t>My thanks also go to the EMARO team at </a:t>
            </a:r>
            <a:r>
              <a:rPr lang="en-US" sz="2400" dirty="0" err="1">
                <a:latin typeface="Roboto" panose="02000000000000000000" pitchFamily="2" charset="0"/>
                <a:ea typeface="Roboto" panose="02000000000000000000" pitchFamily="2" charset="0"/>
                <a:cs typeface="Roboto" panose="02000000000000000000" pitchFamily="2" charset="0"/>
              </a:rPr>
              <a:t>École</a:t>
            </a:r>
            <a:r>
              <a:rPr lang="en-US" sz="2400" dirty="0">
                <a:latin typeface="Roboto" panose="02000000000000000000" pitchFamily="2" charset="0"/>
                <a:ea typeface="Roboto" panose="02000000000000000000" pitchFamily="2" charset="0"/>
                <a:cs typeface="Roboto" panose="02000000000000000000" pitchFamily="2" charset="0"/>
              </a:rPr>
              <a:t> Centrale de Nantes, the University of Genova, and the GRAAL laboratory for providing the environment and resources that made this research possible.</a:t>
            </a:r>
          </a:p>
          <a:p>
            <a:endParaRPr lang="en-US" sz="2400" dirty="0">
              <a:latin typeface="Roboto" panose="02000000000000000000" pitchFamily="2" charset="0"/>
              <a:ea typeface="Roboto" panose="02000000000000000000" pitchFamily="2" charset="0"/>
              <a:cs typeface="Roboto" panose="02000000000000000000" pitchFamily="2" charset="0"/>
            </a:endParaRPr>
          </a:p>
          <a:p>
            <a:r>
              <a:rPr lang="en-US" sz="2400" dirty="0">
                <a:latin typeface="Roboto" panose="02000000000000000000" pitchFamily="2" charset="0"/>
                <a:ea typeface="Roboto" panose="02000000000000000000" pitchFamily="2" charset="0"/>
                <a:cs typeface="Roboto" panose="02000000000000000000" pitchFamily="2" charset="0"/>
              </a:rPr>
              <a:t>Special thanks to my family for their unconditional love and encouragement.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DF14F1-7EE1-9C3A-5DBD-D4DDE5AF0F5B}"/>
              </a:ext>
            </a:extLst>
          </p:cNvPr>
          <p:cNvPicPr>
            <a:picLocks noChangeAspect="1"/>
          </p:cNvPicPr>
          <p:nvPr/>
        </p:nvPicPr>
        <p:blipFill>
          <a:blip r:embed="rId3"/>
          <a:srcRect t="1562" b="1562"/>
          <a:stretch>
            <a:fillRect/>
          </a:stretch>
        </p:blipFill>
        <p:spPr>
          <a:xfrm>
            <a:off x="7699149" y="0"/>
            <a:ext cx="6931251" cy="8229600"/>
          </a:xfrm>
          <a:prstGeom prst="rect">
            <a:avLst/>
          </a:prstGeom>
        </p:spPr>
      </p:pic>
      <p:pic>
        <p:nvPicPr>
          <p:cNvPr id="6" name="Image 0" descr="preencoded.png">
            <a:extLst>
              <a:ext uri="{FF2B5EF4-FFF2-40B4-BE49-F238E27FC236}">
                <a16:creationId xmlns:a16="http://schemas.microsoft.com/office/drawing/2014/main" id="{D4395AA2-78D8-4483-84F4-BBDF24EB6BD6}"/>
              </a:ext>
            </a:extLst>
          </p:cNvPr>
          <p:cNvPicPr>
            <a:picLocks noChangeAspect="1"/>
          </p:cNvPicPr>
          <p:nvPr/>
        </p:nvPicPr>
        <p:blipFill>
          <a:blip r:embed="rId4"/>
          <a:stretch>
            <a:fillRect/>
          </a:stretch>
        </p:blipFill>
        <p:spPr>
          <a:xfrm>
            <a:off x="60960" y="159286"/>
            <a:ext cx="1650040" cy="1412169"/>
          </a:xfrm>
          <a:prstGeom prst="rect">
            <a:avLst/>
          </a:prstGeom>
        </p:spPr>
      </p:pic>
      <p:pic>
        <p:nvPicPr>
          <p:cNvPr id="7" name="Image 1" descr="preencoded.png">
            <a:extLst>
              <a:ext uri="{FF2B5EF4-FFF2-40B4-BE49-F238E27FC236}">
                <a16:creationId xmlns:a16="http://schemas.microsoft.com/office/drawing/2014/main" id="{7F8B2EF2-E799-4FAF-2410-561ED61D49A7}"/>
              </a:ext>
            </a:extLst>
          </p:cNvPr>
          <p:cNvPicPr>
            <a:picLocks noChangeAspect="1"/>
          </p:cNvPicPr>
          <p:nvPr/>
        </p:nvPicPr>
        <p:blipFill>
          <a:blip r:embed="rId5"/>
          <a:stretch>
            <a:fillRect/>
          </a:stretch>
        </p:blipFill>
        <p:spPr>
          <a:xfrm>
            <a:off x="2751507" y="236894"/>
            <a:ext cx="1938834" cy="1094395"/>
          </a:xfrm>
          <a:prstGeom prst="rect">
            <a:avLst/>
          </a:prstGeom>
        </p:spPr>
      </p:pic>
      <p:pic>
        <p:nvPicPr>
          <p:cNvPr id="8" name="Image 2" descr="preencoded.png">
            <a:extLst>
              <a:ext uri="{FF2B5EF4-FFF2-40B4-BE49-F238E27FC236}">
                <a16:creationId xmlns:a16="http://schemas.microsoft.com/office/drawing/2014/main" id="{3EA6EA0F-B4FC-4155-3981-8E06692CF987}"/>
              </a:ext>
            </a:extLst>
          </p:cNvPr>
          <p:cNvPicPr>
            <a:picLocks noChangeAspect="1"/>
          </p:cNvPicPr>
          <p:nvPr/>
        </p:nvPicPr>
        <p:blipFill>
          <a:blip r:embed="rId6"/>
          <a:stretch>
            <a:fillRect/>
          </a:stretch>
        </p:blipFill>
        <p:spPr>
          <a:xfrm>
            <a:off x="5634933" y="307685"/>
            <a:ext cx="1650901" cy="1094395"/>
          </a:xfrm>
          <a:prstGeom prst="rect">
            <a:avLst/>
          </a:prstGeom>
        </p:spPr>
      </p:pic>
      <p:sp>
        <p:nvSpPr>
          <p:cNvPr id="9" name="TextBox 8">
            <a:extLst>
              <a:ext uri="{FF2B5EF4-FFF2-40B4-BE49-F238E27FC236}">
                <a16:creationId xmlns:a16="http://schemas.microsoft.com/office/drawing/2014/main" id="{103915E6-0B00-2152-5988-19B7E3AC7ADB}"/>
              </a:ext>
            </a:extLst>
          </p:cNvPr>
          <p:cNvSpPr txBox="1"/>
          <p:nvPr/>
        </p:nvSpPr>
        <p:spPr>
          <a:xfrm>
            <a:off x="1711000" y="1727200"/>
            <a:ext cx="3626314" cy="830997"/>
          </a:xfrm>
          <a:prstGeom prst="rect">
            <a:avLst/>
          </a:prstGeom>
          <a:noFill/>
        </p:spPr>
        <p:txBody>
          <a:bodyPr wrap="none" rtlCol="0">
            <a:spAutoFit/>
          </a:bodyPr>
          <a:lstStyle/>
          <a:p>
            <a:r>
              <a:rPr lang="en-US" sz="4800" b="1" dirty="0">
                <a:latin typeface="Roboto" panose="02000000000000000000" pitchFamily="2" charset="0"/>
                <a:ea typeface="Roboto" panose="02000000000000000000" pitchFamily="2" charset="0"/>
                <a:cs typeface="Roboto" panose="02000000000000000000" pitchFamily="2" charset="0"/>
              </a:rPr>
              <a:t>Thank You !!</a:t>
            </a:r>
          </a:p>
        </p:txBody>
      </p:sp>
      <p:sp>
        <p:nvSpPr>
          <p:cNvPr id="10" name="TextBox 9">
            <a:extLst>
              <a:ext uri="{FF2B5EF4-FFF2-40B4-BE49-F238E27FC236}">
                <a16:creationId xmlns:a16="http://schemas.microsoft.com/office/drawing/2014/main" id="{C229FC67-F21B-9604-595C-0DA8FCCF2FB7}"/>
              </a:ext>
            </a:extLst>
          </p:cNvPr>
          <p:cNvSpPr txBox="1"/>
          <p:nvPr/>
        </p:nvSpPr>
        <p:spPr>
          <a:xfrm>
            <a:off x="119830" y="2832188"/>
            <a:ext cx="7579319" cy="4401205"/>
          </a:xfrm>
          <a:prstGeom prst="rect">
            <a:avLst/>
          </a:prstGeom>
          <a:noFill/>
        </p:spPr>
        <p:txBody>
          <a:bodyPr wrap="square" rtlCol="0">
            <a:spAutoFit/>
          </a:bodyPr>
          <a:lstStyle/>
          <a:p>
            <a:r>
              <a:rPr lang="en-US" sz="2800" dirty="0">
                <a:latin typeface="Roboto" panose="02000000000000000000" pitchFamily="2" charset="0"/>
                <a:ea typeface="Roboto" panose="02000000000000000000" pitchFamily="2" charset="0"/>
                <a:cs typeface="Roboto" panose="02000000000000000000" pitchFamily="2" charset="0"/>
              </a:rPr>
              <a:t>Thank you for attending this thesis defense.</a:t>
            </a:r>
          </a:p>
          <a:p>
            <a:r>
              <a:rPr lang="en-US" sz="2800" dirty="0">
                <a:latin typeface="Roboto" panose="02000000000000000000" pitchFamily="2" charset="0"/>
                <a:ea typeface="Roboto" panose="02000000000000000000" pitchFamily="2" charset="0"/>
                <a:cs typeface="Roboto" panose="02000000000000000000" pitchFamily="2" charset="0"/>
              </a:rPr>
              <a:t>Your presence and engagement are greatly appreciated.</a:t>
            </a:r>
          </a:p>
          <a:p>
            <a:endParaRPr lang="en-US" sz="2800" dirty="0">
              <a:latin typeface="Roboto" panose="02000000000000000000" pitchFamily="2" charset="0"/>
              <a:ea typeface="Roboto" panose="02000000000000000000" pitchFamily="2" charset="0"/>
              <a:cs typeface="Roboto" panose="02000000000000000000" pitchFamily="2" charset="0"/>
            </a:endParaRPr>
          </a:p>
          <a:p>
            <a:r>
              <a:rPr lang="en-US" sz="2800" dirty="0">
                <a:latin typeface="Roboto" panose="02000000000000000000" pitchFamily="2" charset="0"/>
                <a:ea typeface="Roboto" panose="02000000000000000000" pitchFamily="2" charset="0"/>
                <a:cs typeface="Roboto" panose="02000000000000000000" pitchFamily="2" charset="0"/>
              </a:rPr>
              <a:t>Presented by: ALVIN ISAC PREMSUNDER</a:t>
            </a:r>
          </a:p>
          <a:p>
            <a:endParaRPr lang="en-US" sz="2800" dirty="0">
              <a:latin typeface="Roboto" panose="02000000000000000000" pitchFamily="2" charset="0"/>
              <a:ea typeface="Roboto" panose="02000000000000000000" pitchFamily="2" charset="0"/>
              <a:cs typeface="Roboto" panose="02000000000000000000" pitchFamily="2" charset="0"/>
            </a:endParaRPr>
          </a:p>
          <a:p>
            <a:r>
              <a:rPr lang="en-US" sz="2800" dirty="0">
                <a:latin typeface="Roboto" panose="02000000000000000000" pitchFamily="2" charset="0"/>
                <a:ea typeface="Roboto" panose="02000000000000000000" pitchFamily="2" charset="0"/>
                <a:cs typeface="Roboto" panose="02000000000000000000" pitchFamily="2" charset="0"/>
              </a:rPr>
              <a:t>Student ID: s7789223</a:t>
            </a:r>
          </a:p>
          <a:p>
            <a:endParaRPr lang="en-US" sz="2800" dirty="0">
              <a:latin typeface="Roboto" panose="02000000000000000000" pitchFamily="2" charset="0"/>
              <a:ea typeface="Roboto" panose="02000000000000000000" pitchFamily="2" charset="0"/>
              <a:cs typeface="Roboto" panose="02000000000000000000" pitchFamily="2" charset="0"/>
            </a:endParaRPr>
          </a:p>
          <a:p>
            <a:r>
              <a:rPr lang="en-US" sz="2800" dirty="0">
                <a:latin typeface="Roboto" panose="02000000000000000000" pitchFamily="2" charset="0"/>
                <a:ea typeface="Roboto" panose="02000000000000000000" pitchFamily="2" charset="0"/>
                <a:cs typeface="Roboto" panose="02000000000000000000" pitchFamily="2" charset="0"/>
              </a:rPr>
              <a:t>Email: alvinisac3399@gmail.com | </a:t>
            </a:r>
          </a:p>
          <a:p>
            <a:r>
              <a:rPr lang="en-US" sz="2800" dirty="0" err="1">
                <a:latin typeface="Roboto" panose="02000000000000000000" pitchFamily="2" charset="0"/>
                <a:ea typeface="Roboto" panose="02000000000000000000" pitchFamily="2" charset="0"/>
                <a:cs typeface="Roboto" panose="02000000000000000000" pitchFamily="2" charset="0"/>
              </a:rPr>
              <a:t>alvin-isac.prem-sunder@eleves.ec-nantes.fr</a:t>
            </a:r>
            <a:endParaRPr lang="en-US" sz="2800" dirty="0">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7E2375B5-6B27-7FD8-FD4F-DE1155B87AA8}"/>
              </a:ext>
            </a:extLst>
          </p:cNvPr>
          <p:cNvSpPr txBox="1"/>
          <p:nvPr/>
        </p:nvSpPr>
        <p:spPr>
          <a:xfrm>
            <a:off x="1380782" y="7469886"/>
            <a:ext cx="3956532" cy="523220"/>
          </a:xfrm>
          <a:prstGeom prst="rect">
            <a:avLst/>
          </a:prstGeom>
          <a:noFill/>
        </p:spPr>
        <p:txBody>
          <a:bodyPr wrap="none" rtlCol="0">
            <a:spAutoFit/>
          </a:bodyPr>
          <a:lstStyle/>
          <a:p>
            <a:r>
              <a:rPr lang="en-US" sz="2800" b="1" dirty="0">
                <a:latin typeface="Roboto" panose="02000000000000000000" pitchFamily="2" charset="0"/>
                <a:ea typeface="Roboto" panose="02000000000000000000" pitchFamily="2" charset="0"/>
                <a:cs typeface="Roboto" panose="02000000000000000000" pitchFamily="2" charset="0"/>
              </a:rPr>
              <a:t>Questions are welcome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83F3A-CA4F-B46D-6533-09E33E34542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4E217B6-BD7B-9B82-8D2B-087CD4D15D23}"/>
              </a:ext>
            </a:extLst>
          </p:cNvPr>
          <p:cNvSpPr/>
          <p:nvPr/>
        </p:nvSpPr>
        <p:spPr>
          <a:xfrm>
            <a:off x="133390" y="235704"/>
            <a:ext cx="9521309" cy="708779"/>
          </a:xfrm>
          <a:prstGeom prst="rect">
            <a:avLst/>
          </a:prstGeom>
          <a:noFill/>
          <a:ln/>
        </p:spPr>
        <p:txBody>
          <a:bodyPr wrap="none" lIns="0" tIns="0" rIns="0" bIns="0" rtlCol="0" anchor="t"/>
          <a:lstStyle/>
          <a:p>
            <a:pPr marL="0" indent="0" algn="l">
              <a:lnSpc>
                <a:spcPts val="5550"/>
              </a:lnSpc>
              <a:buNone/>
            </a:pPr>
            <a:r>
              <a:rPr lang="en-US" sz="5400" dirty="0">
                <a:solidFill>
                  <a:srgbClr val="1B1B27"/>
                </a:solidFill>
                <a:latin typeface="Raleway" pitchFamily="34" charset="0"/>
                <a:ea typeface="Raleway" pitchFamily="34" charset="-122"/>
                <a:cs typeface="Raleway" pitchFamily="34" charset="-120"/>
              </a:rPr>
              <a:t>Objectives &amp; Research Contributions</a:t>
            </a:r>
            <a:endParaRPr lang="en-US" sz="5400" dirty="0"/>
          </a:p>
        </p:txBody>
      </p:sp>
      <p:sp>
        <p:nvSpPr>
          <p:cNvPr id="3" name="Text 1">
            <a:extLst>
              <a:ext uri="{FF2B5EF4-FFF2-40B4-BE49-F238E27FC236}">
                <a16:creationId xmlns:a16="http://schemas.microsoft.com/office/drawing/2014/main" id="{11A1B41E-1E84-45E0-9CEE-8EB6D2B15370}"/>
              </a:ext>
            </a:extLst>
          </p:cNvPr>
          <p:cNvSpPr/>
          <p:nvPr/>
        </p:nvSpPr>
        <p:spPr>
          <a:xfrm>
            <a:off x="133390" y="1305441"/>
            <a:ext cx="2835235" cy="354330"/>
          </a:xfrm>
          <a:prstGeom prst="rect">
            <a:avLst/>
          </a:prstGeom>
          <a:noFill/>
          <a:ln/>
        </p:spPr>
        <p:txBody>
          <a:bodyPr wrap="none" lIns="0" tIns="0" rIns="0" bIns="0" rtlCol="0" anchor="t"/>
          <a:lstStyle/>
          <a:p>
            <a:pPr marL="0" indent="0" algn="l">
              <a:lnSpc>
                <a:spcPts val="2750"/>
              </a:lnSpc>
              <a:buNone/>
            </a:pPr>
            <a:r>
              <a:rPr lang="en-US" sz="3600" dirty="0">
                <a:solidFill>
                  <a:schemeClr val="accent5">
                    <a:lumMod val="75000"/>
                  </a:schemeClr>
                </a:solidFill>
                <a:latin typeface="Raleway" pitchFamily="34" charset="0"/>
                <a:ea typeface="Raleway" pitchFamily="34" charset="-122"/>
                <a:cs typeface="Raleway" pitchFamily="34" charset="-120"/>
              </a:rPr>
              <a:t>Objectives of the thesis</a:t>
            </a:r>
            <a:endParaRPr lang="en-US" sz="3600" dirty="0">
              <a:solidFill>
                <a:schemeClr val="accent5">
                  <a:lumMod val="75000"/>
                </a:schemeClr>
              </a:solidFill>
            </a:endParaRPr>
          </a:p>
        </p:txBody>
      </p:sp>
      <p:sp>
        <p:nvSpPr>
          <p:cNvPr id="6" name="Text 4">
            <a:extLst>
              <a:ext uri="{FF2B5EF4-FFF2-40B4-BE49-F238E27FC236}">
                <a16:creationId xmlns:a16="http://schemas.microsoft.com/office/drawing/2014/main" id="{F9CDFB5E-B80C-D123-46B0-71801DB934A6}"/>
              </a:ext>
            </a:extLst>
          </p:cNvPr>
          <p:cNvSpPr/>
          <p:nvPr/>
        </p:nvSpPr>
        <p:spPr>
          <a:xfrm>
            <a:off x="292100" y="5039659"/>
            <a:ext cx="14439900" cy="3061811"/>
          </a:xfrm>
          <a:prstGeom prst="rect">
            <a:avLst/>
          </a:prstGeom>
          <a:noFill/>
          <a:ln/>
        </p:spPr>
        <p:txBody>
          <a:bodyPr wrap="square" lIns="0" tIns="0" rIns="0" bIns="0" rtlCol="0" anchor="t"/>
          <a:lstStyle/>
          <a:p>
            <a:pPr marL="342900" indent="-342900" algn="l">
              <a:lnSpc>
                <a:spcPts val="2850"/>
              </a:lnSpc>
              <a:buSzPct val="100000"/>
              <a:buChar char="•"/>
            </a:pPr>
            <a:r>
              <a:rPr lang="en-US" sz="2200" dirty="0">
                <a:solidFill>
                  <a:srgbClr val="3C3939"/>
                </a:solidFill>
                <a:latin typeface="Roboto" pitchFamily="34" charset="0"/>
                <a:ea typeface="Roboto" pitchFamily="34" charset="-122"/>
                <a:cs typeface="Roboto" pitchFamily="34" charset="-120"/>
              </a:rPr>
              <a:t>Proposed a two-phase control framework for post-failure stabilization and tracking with remaining UAV and payload system.</a:t>
            </a:r>
            <a:endParaRPr lang="en-US" sz="2200" dirty="0"/>
          </a:p>
          <a:p>
            <a:pPr marL="342900" indent="-342900" algn="l">
              <a:lnSpc>
                <a:spcPct val="150000"/>
              </a:lnSpc>
              <a:buSzPct val="100000"/>
              <a:buChar char="•"/>
            </a:pPr>
            <a:r>
              <a:rPr lang="en-US" sz="2200" dirty="0">
                <a:solidFill>
                  <a:srgbClr val="3C3939"/>
                </a:solidFill>
                <a:latin typeface="Roboto" pitchFamily="34" charset="0"/>
                <a:ea typeface="Roboto" pitchFamily="34" charset="-122"/>
                <a:cs typeface="Roboto" pitchFamily="34" charset="-120"/>
              </a:rPr>
              <a:t>Introduced a fault-tolerant optimization strategy that enables aggressive stabilization for quick recovery.</a:t>
            </a:r>
            <a:endParaRPr lang="en-US" sz="2200" dirty="0"/>
          </a:p>
          <a:p>
            <a:pPr marL="342900" indent="-342900" algn="l">
              <a:lnSpc>
                <a:spcPts val="2850"/>
              </a:lnSpc>
              <a:buSzPct val="100000"/>
              <a:buChar char="•"/>
            </a:pPr>
            <a:r>
              <a:rPr lang="en-US" sz="2200" dirty="0">
                <a:solidFill>
                  <a:srgbClr val="3C3939"/>
                </a:solidFill>
                <a:latin typeface="Roboto" pitchFamily="34" charset="0"/>
                <a:ea typeface="Roboto" pitchFamily="34" charset="-122"/>
                <a:cs typeface="Roboto" pitchFamily="34" charset="-120"/>
              </a:rPr>
              <a:t>Demonstrated through simulations that the approach achieves rapid oscillation damping and  trajectory tracking after stabilization.</a:t>
            </a:r>
            <a:endParaRPr lang="en-US" sz="2200" dirty="0"/>
          </a:p>
        </p:txBody>
      </p:sp>
      <p:sp>
        <p:nvSpPr>
          <p:cNvPr id="7" name="Text 5">
            <a:extLst>
              <a:ext uri="{FF2B5EF4-FFF2-40B4-BE49-F238E27FC236}">
                <a16:creationId xmlns:a16="http://schemas.microsoft.com/office/drawing/2014/main" id="{AD793170-C175-F234-5066-6E4A77E7DF6C}"/>
              </a:ext>
            </a:extLst>
          </p:cNvPr>
          <p:cNvSpPr/>
          <p:nvPr/>
        </p:nvSpPr>
        <p:spPr>
          <a:xfrm>
            <a:off x="793790" y="6635829"/>
            <a:ext cx="6244709" cy="290274"/>
          </a:xfrm>
          <a:prstGeom prst="rect">
            <a:avLst/>
          </a:prstGeom>
          <a:noFill/>
          <a:ln/>
        </p:spPr>
        <p:txBody>
          <a:bodyPr wrap="none" lIns="0" tIns="0" rIns="0" bIns="0" rtlCol="0" anchor="t"/>
          <a:lstStyle/>
          <a:p>
            <a:pPr marL="0" indent="0" algn="l">
              <a:lnSpc>
                <a:spcPts val="2250"/>
              </a:lnSpc>
              <a:buNone/>
            </a:pPr>
            <a:endParaRPr lang="en-US" sz="1400" dirty="0"/>
          </a:p>
        </p:txBody>
      </p:sp>
      <p:sp>
        <p:nvSpPr>
          <p:cNvPr id="8" name="Text 6">
            <a:extLst>
              <a:ext uri="{FF2B5EF4-FFF2-40B4-BE49-F238E27FC236}">
                <a16:creationId xmlns:a16="http://schemas.microsoft.com/office/drawing/2014/main" id="{1943E474-3BFF-B759-DB1C-3627C673F7E2}"/>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4 / 32</a:t>
            </a:r>
            <a:endParaRPr lang="en-US" sz="1400" dirty="0"/>
          </a:p>
        </p:txBody>
      </p:sp>
      <p:sp>
        <p:nvSpPr>
          <p:cNvPr id="9" name="Text 1">
            <a:extLst>
              <a:ext uri="{FF2B5EF4-FFF2-40B4-BE49-F238E27FC236}">
                <a16:creationId xmlns:a16="http://schemas.microsoft.com/office/drawing/2014/main" id="{C2C729AB-895A-C428-920A-97D551C53028}"/>
              </a:ext>
            </a:extLst>
          </p:cNvPr>
          <p:cNvSpPr/>
          <p:nvPr/>
        </p:nvSpPr>
        <p:spPr>
          <a:xfrm>
            <a:off x="133390" y="4355267"/>
            <a:ext cx="2835235" cy="354330"/>
          </a:xfrm>
          <a:prstGeom prst="rect">
            <a:avLst/>
          </a:prstGeom>
          <a:noFill/>
          <a:ln/>
        </p:spPr>
        <p:txBody>
          <a:bodyPr wrap="none" lIns="0" tIns="0" rIns="0" bIns="0" rtlCol="0" anchor="t"/>
          <a:lstStyle/>
          <a:p>
            <a:pPr marL="0" indent="0" algn="l">
              <a:lnSpc>
                <a:spcPts val="2750"/>
              </a:lnSpc>
              <a:buNone/>
            </a:pPr>
            <a:r>
              <a:rPr lang="en-US" sz="3600" dirty="0">
                <a:solidFill>
                  <a:schemeClr val="accent5">
                    <a:lumMod val="75000"/>
                  </a:schemeClr>
                </a:solidFill>
                <a:latin typeface="Raleway" pitchFamily="34" charset="0"/>
                <a:ea typeface="Raleway" pitchFamily="34" charset="-122"/>
                <a:cs typeface="Raleway" pitchFamily="34" charset="-120"/>
              </a:rPr>
              <a:t>Main Contribution</a:t>
            </a:r>
            <a:endParaRPr lang="en-US" sz="3600" dirty="0">
              <a:solidFill>
                <a:schemeClr val="accent5">
                  <a:lumMod val="75000"/>
                </a:schemeClr>
              </a:solidFill>
            </a:endParaRPr>
          </a:p>
        </p:txBody>
      </p:sp>
      <p:sp>
        <p:nvSpPr>
          <p:cNvPr id="10" name="Text 4">
            <a:extLst>
              <a:ext uri="{FF2B5EF4-FFF2-40B4-BE49-F238E27FC236}">
                <a16:creationId xmlns:a16="http://schemas.microsoft.com/office/drawing/2014/main" id="{E254A40C-3965-8E6B-27FF-51DA8329604F}"/>
              </a:ext>
            </a:extLst>
          </p:cNvPr>
          <p:cNvSpPr/>
          <p:nvPr/>
        </p:nvSpPr>
        <p:spPr>
          <a:xfrm>
            <a:off x="133389" y="1887201"/>
            <a:ext cx="14209143" cy="3061811"/>
          </a:xfrm>
          <a:prstGeom prst="rect">
            <a:avLst/>
          </a:prstGeom>
          <a:noFill/>
          <a:ln/>
        </p:spPr>
        <p:txBody>
          <a:bodyPr wrap="square" lIns="0" tIns="0" rIns="0" bIns="0" rtlCol="0" anchor="t"/>
          <a:lstStyle/>
          <a:p>
            <a:pPr>
              <a:lnSpc>
                <a:spcPct val="150000"/>
              </a:lnSpc>
              <a:buSzPct val="100000"/>
            </a:pPr>
            <a:r>
              <a:rPr lang="en-US" sz="2200" dirty="0">
                <a:solidFill>
                  <a:srgbClr val="3C3939"/>
                </a:solidFill>
                <a:latin typeface="Roboto" pitchFamily="34" charset="0"/>
                <a:ea typeface="Roboto" pitchFamily="34" charset="-122"/>
                <a:cs typeface="Roboto" pitchFamily="34" charset="-120"/>
              </a:rPr>
              <a:t>• Develop and test algorithms that allow the remaining UAVs to:</a:t>
            </a:r>
          </a:p>
          <a:p>
            <a:pPr>
              <a:lnSpc>
                <a:spcPct val="150000"/>
              </a:lnSpc>
              <a:buSzPct val="100000"/>
            </a:pPr>
            <a:r>
              <a:rPr lang="en-US" sz="2200" dirty="0">
                <a:solidFill>
                  <a:srgbClr val="3C3939"/>
                </a:solidFill>
                <a:latin typeface="Roboto" pitchFamily="34" charset="0"/>
                <a:ea typeface="Roboto" pitchFamily="34" charset="-122"/>
                <a:cs typeface="Roboto" pitchFamily="34" charset="-120"/>
              </a:rPr>
              <a:t>      • Reconfigure their formation to maintain control of the payload.</a:t>
            </a:r>
          </a:p>
          <a:p>
            <a:pPr>
              <a:lnSpc>
                <a:spcPct val="150000"/>
              </a:lnSpc>
              <a:buSzPct val="100000"/>
            </a:pPr>
            <a:r>
              <a:rPr lang="en-US" sz="2200" dirty="0">
                <a:solidFill>
                  <a:srgbClr val="3C3939"/>
                </a:solidFill>
                <a:latin typeface="Roboto" pitchFamily="34" charset="0"/>
                <a:ea typeface="Roboto" pitchFamily="34" charset="-122"/>
                <a:cs typeface="Roboto" pitchFamily="34" charset="-120"/>
              </a:rPr>
              <a:t>      • Dampen oscillations rapidly and restore stability through aggressive maneuvers.</a:t>
            </a:r>
          </a:p>
          <a:p>
            <a:pPr>
              <a:lnSpc>
                <a:spcPct val="150000"/>
              </a:lnSpc>
              <a:buSzPct val="100000"/>
            </a:pPr>
            <a:r>
              <a:rPr lang="en-US" sz="2200" dirty="0">
                <a:solidFill>
                  <a:srgbClr val="3C3939"/>
                </a:solidFill>
                <a:latin typeface="Roboto" pitchFamily="34" charset="0"/>
                <a:ea typeface="Roboto" pitchFamily="34" charset="-122"/>
                <a:cs typeface="Roboto" pitchFamily="34" charset="-120"/>
              </a:rPr>
              <a:t>      • Implement and validate these strategies in simulation like (ROS2/Gazebo and MATLAB)</a:t>
            </a:r>
            <a:endParaRPr lang="en-US" sz="2200" dirty="0"/>
          </a:p>
        </p:txBody>
      </p:sp>
    </p:spTree>
    <p:extLst>
      <p:ext uri="{BB962C8B-B14F-4D97-AF65-F5344CB8AC3E}">
        <p14:creationId xmlns:p14="http://schemas.microsoft.com/office/powerpoint/2010/main" val="247182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0" y="329630"/>
            <a:ext cx="8493919" cy="708779"/>
          </a:xfrm>
          <a:prstGeom prst="rect">
            <a:avLst/>
          </a:prstGeom>
          <a:noFill/>
          <a:ln/>
        </p:spPr>
        <p:txBody>
          <a:bodyPr wrap="none" lIns="0" tIns="0" rIns="0" bIns="0" rtlCol="0" anchor="t"/>
          <a:lstStyle/>
          <a:p>
            <a:pPr marL="0" indent="0" algn="l">
              <a:lnSpc>
                <a:spcPts val="5550"/>
              </a:lnSpc>
              <a:buNone/>
            </a:pPr>
            <a:r>
              <a:rPr lang="en-US" sz="5400" dirty="0">
                <a:solidFill>
                  <a:srgbClr val="1B1B27"/>
                </a:solidFill>
                <a:latin typeface="Raleway" pitchFamily="34" charset="0"/>
                <a:ea typeface="Raleway" pitchFamily="34" charset="-122"/>
                <a:cs typeface="Raleway" pitchFamily="34" charset="-120"/>
              </a:rPr>
              <a:t>State of the Art</a:t>
            </a:r>
            <a:endParaRPr lang="en-US" sz="5400" dirty="0"/>
          </a:p>
        </p:txBody>
      </p:sp>
      <p:sp>
        <p:nvSpPr>
          <p:cNvPr id="6" name="Text 4"/>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pic>
        <p:nvPicPr>
          <p:cNvPr id="7" name="Picture 6">
            <a:extLst>
              <a:ext uri="{FF2B5EF4-FFF2-40B4-BE49-F238E27FC236}">
                <a16:creationId xmlns:a16="http://schemas.microsoft.com/office/drawing/2014/main" id="{9B3E5A5C-F017-9B98-4003-26B4582803DA}"/>
              </a:ext>
            </a:extLst>
          </p:cNvPr>
          <p:cNvPicPr>
            <a:picLocks noChangeAspect="1"/>
          </p:cNvPicPr>
          <p:nvPr/>
        </p:nvPicPr>
        <p:blipFill>
          <a:blip r:embed="rId3"/>
          <a:stretch>
            <a:fillRect/>
          </a:stretch>
        </p:blipFill>
        <p:spPr>
          <a:xfrm>
            <a:off x="11191" y="2099492"/>
            <a:ext cx="4488252" cy="3781353"/>
          </a:xfrm>
          <a:prstGeom prst="rect">
            <a:avLst/>
          </a:prstGeom>
        </p:spPr>
      </p:pic>
      <p:pic>
        <p:nvPicPr>
          <p:cNvPr id="8" name="Picture 7">
            <a:extLst>
              <a:ext uri="{FF2B5EF4-FFF2-40B4-BE49-F238E27FC236}">
                <a16:creationId xmlns:a16="http://schemas.microsoft.com/office/drawing/2014/main" id="{D8AD3CBD-470A-0D94-5F16-C8E238D1E267}"/>
              </a:ext>
            </a:extLst>
          </p:cNvPr>
          <p:cNvPicPr>
            <a:picLocks noChangeAspect="1"/>
          </p:cNvPicPr>
          <p:nvPr/>
        </p:nvPicPr>
        <p:blipFill>
          <a:blip r:embed="rId4"/>
          <a:stretch>
            <a:fillRect/>
          </a:stretch>
        </p:blipFill>
        <p:spPr>
          <a:xfrm>
            <a:off x="5212834" y="1671888"/>
            <a:ext cx="4769723" cy="4347404"/>
          </a:xfrm>
          <a:prstGeom prst="rect">
            <a:avLst/>
          </a:prstGeom>
        </p:spPr>
      </p:pic>
      <p:sp>
        <p:nvSpPr>
          <p:cNvPr id="10" name="Right Arrow 9">
            <a:extLst>
              <a:ext uri="{FF2B5EF4-FFF2-40B4-BE49-F238E27FC236}">
                <a16:creationId xmlns:a16="http://schemas.microsoft.com/office/drawing/2014/main" id="{276EAED3-3633-F08D-D58D-4652018B7A4E}"/>
              </a:ext>
            </a:extLst>
          </p:cNvPr>
          <p:cNvSpPr/>
          <p:nvPr/>
        </p:nvSpPr>
        <p:spPr>
          <a:xfrm>
            <a:off x="4396347" y="3872484"/>
            <a:ext cx="11571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41EAA63D-862E-90FE-4394-84732DCE3A7F}"/>
              </a:ext>
            </a:extLst>
          </p:cNvPr>
          <p:cNvSpPr/>
          <p:nvPr/>
        </p:nvSpPr>
        <p:spPr>
          <a:xfrm>
            <a:off x="8884599" y="3872484"/>
            <a:ext cx="11571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B910F3E-BA53-41D4-3132-D9DCC414CCD5}"/>
              </a:ext>
            </a:extLst>
          </p:cNvPr>
          <p:cNvPicPr>
            <a:picLocks noChangeAspect="1"/>
          </p:cNvPicPr>
          <p:nvPr/>
        </p:nvPicPr>
        <p:blipFill>
          <a:blip r:embed="rId5"/>
          <a:stretch>
            <a:fillRect/>
          </a:stretch>
        </p:blipFill>
        <p:spPr>
          <a:xfrm>
            <a:off x="10201835" y="2099493"/>
            <a:ext cx="4429566" cy="3744620"/>
          </a:xfrm>
          <a:prstGeom prst="rect">
            <a:avLst/>
          </a:prstGeom>
        </p:spPr>
      </p:pic>
      <p:sp>
        <p:nvSpPr>
          <p:cNvPr id="14" name="TextBox 13">
            <a:extLst>
              <a:ext uri="{FF2B5EF4-FFF2-40B4-BE49-F238E27FC236}">
                <a16:creationId xmlns:a16="http://schemas.microsoft.com/office/drawing/2014/main" id="{A5B102B6-FE3E-AB1C-5C5E-E967B26EF6AB}"/>
              </a:ext>
            </a:extLst>
          </p:cNvPr>
          <p:cNvSpPr txBox="1"/>
          <p:nvPr/>
        </p:nvSpPr>
        <p:spPr>
          <a:xfrm>
            <a:off x="10721875" y="6167718"/>
            <a:ext cx="2991525"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Multi UAVs payload system</a:t>
            </a:r>
          </a:p>
        </p:txBody>
      </p:sp>
      <p:sp>
        <p:nvSpPr>
          <p:cNvPr id="15" name="TextBox 14">
            <a:extLst>
              <a:ext uri="{FF2B5EF4-FFF2-40B4-BE49-F238E27FC236}">
                <a16:creationId xmlns:a16="http://schemas.microsoft.com/office/drawing/2014/main" id="{D0FB9133-6D09-B33E-4C30-DE73E1708A50}"/>
              </a:ext>
            </a:extLst>
          </p:cNvPr>
          <p:cNvSpPr txBox="1"/>
          <p:nvPr/>
        </p:nvSpPr>
        <p:spPr>
          <a:xfrm>
            <a:off x="116630" y="6167718"/>
            <a:ext cx="4793300"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Single-UAV cable-suspended payload system</a:t>
            </a:r>
          </a:p>
        </p:txBody>
      </p:sp>
      <p:sp>
        <p:nvSpPr>
          <p:cNvPr id="16" name="TextBox 15">
            <a:extLst>
              <a:ext uri="{FF2B5EF4-FFF2-40B4-BE49-F238E27FC236}">
                <a16:creationId xmlns:a16="http://schemas.microsoft.com/office/drawing/2014/main" id="{B1E11D41-4882-0DD7-EDC5-B8860C472A60}"/>
              </a:ext>
            </a:extLst>
          </p:cNvPr>
          <p:cNvSpPr txBox="1"/>
          <p:nvPr/>
        </p:nvSpPr>
        <p:spPr>
          <a:xfrm>
            <a:off x="5325232" y="6168799"/>
            <a:ext cx="4697120"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Elastic cable model for UAV payload system</a:t>
            </a:r>
          </a:p>
        </p:txBody>
      </p:sp>
      <p:sp>
        <p:nvSpPr>
          <p:cNvPr id="17" name="TextBox 16">
            <a:extLst>
              <a:ext uri="{FF2B5EF4-FFF2-40B4-BE49-F238E27FC236}">
                <a16:creationId xmlns:a16="http://schemas.microsoft.com/office/drawing/2014/main" id="{2B8F3144-36C6-F455-3802-2CD03ADDC07F}"/>
              </a:ext>
            </a:extLst>
          </p:cNvPr>
          <p:cNvSpPr txBox="1"/>
          <p:nvPr/>
        </p:nvSpPr>
        <p:spPr>
          <a:xfrm>
            <a:off x="-6737" y="6992474"/>
            <a:ext cx="14780573" cy="1384995"/>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Xian, B., Wang, S. &amp; Yang, S. (2019). Nonlinear adaptive control for an unmanned aerial payload transportation system: theory and experimental validation. Nonlinear Dynamics, 98, 1745–1760</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err="1">
                <a:latin typeface="Roboto" panose="02000000000000000000" pitchFamily="2" charset="0"/>
                <a:ea typeface="Roboto" panose="02000000000000000000" pitchFamily="2" charset="0"/>
                <a:cs typeface="Roboto" panose="02000000000000000000" pitchFamily="2" charset="0"/>
              </a:rPr>
              <a:t>Kotaru</a:t>
            </a:r>
            <a:r>
              <a:rPr lang="en-US" sz="1200" dirty="0">
                <a:latin typeface="Roboto" panose="02000000000000000000" pitchFamily="2" charset="0"/>
                <a:ea typeface="Roboto" panose="02000000000000000000" pitchFamily="2" charset="0"/>
                <a:cs typeface="Roboto" panose="02000000000000000000" pitchFamily="2" charset="0"/>
              </a:rPr>
              <a:t>, P., Wu, G. &amp; Sreenath, K. (2017). Dynamics and control of a quadrotor with a payload suspended through an elastic cable. In 2017 American Control Conference (ACC), 3906–3913, IEEE.</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err="1">
                <a:latin typeface="Roboto" panose="02000000000000000000" pitchFamily="2" charset="0"/>
                <a:ea typeface="Roboto" panose="02000000000000000000" pitchFamily="2" charset="0"/>
                <a:cs typeface="Roboto" panose="02000000000000000000" pitchFamily="2" charset="0"/>
              </a:rPr>
              <a:t>Alothman</a:t>
            </a:r>
            <a:r>
              <a:rPr lang="en-US" sz="1200" dirty="0">
                <a:latin typeface="Roboto" panose="02000000000000000000" pitchFamily="2" charset="0"/>
                <a:ea typeface="Roboto" panose="02000000000000000000" pitchFamily="2" charset="0"/>
                <a:cs typeface="Roboto" panose="02000000000000000000" pitchFamily="2" charset="0"/>
              </a:rPr>
              <a:t>, Y.N. (2018). Optimal control of multiple quadrotors for transporting a cable suspended payload.</a:t>
            </a:r>
          </a:p>
          <a:p>
            <a:endParaRPr lang="en-US" sz="1200" dirty="0">
              <a:latin typeface="Roboto" panose="02000000000000000000" pitchFamily="2" charset="0"/>
              <a:ea typeface="Roboto" panose="02000000000000000000" pitchFamily="2" charset="0"/>
              <a:cs typeface="Roboto" panose="02000000000000000000" pitchFamily="2" charset="0"/>
            </a:endParaRP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
        <p:nvSpPr>
          <p:cNvPr id="18" name="Text 6">
            <a:extLst>
              <a:ext uri="{FF2B5EF4-FFF2-40B4-BE49-F238E27FC236}">
                <a16:creationId xmlns:a16="http://schemas.microsoft.com/office/drawing/2014/main" id="{3185FCDE-EC1F-D0F7-C0A0-F19C95F18759}"/>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5 / 32</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9FD-B637-233F-FBE8-06523D12E19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0A5DA0E-3A80-3DF1-65AC-4872AAA36E86}"/>
              </a:ext>
            </a:extLst>
          </p:cNvPr>
          <p:cNvSpPr/>
          <p:nvPr/>
        </p:nvSpPr>
        <p:spPr>
          <a:xfrm>
            <a:off x="0" y="114479"/>
            <a:ext cx="8493919" cy="708779"/>
          </a:xfrm>
          <a:prstGeom prst="rect">
            <a:avLst/>
          </a:prstGeom>
          <a:noFill/>
          <a:ln/>
        </p:spPr>
        <p:txBody>
          <a:bodyPr wrap="none" lIns="0" tIns="0" rIns="0" bIns="0" rtlCol="0" anchor="t"/>
          <a:lstStyle/>
          <a:p>
            <a:pPr marL="0" indent="0" algn="l">
              <a:lnSpc>
                <a:spcPts val="5550"/>
              </a:lnSpc>
              <a:buNone/>
            </a:pPr>
            <a:r>
              <a:rPr lang="en-US" sz="5400" dirty="0">
                <a:solidFill>
                  <a:srgbClr val="1B1B27"/>
                </a:solidFill>
                <a:latin typeface="Raleway" pitchFamily="34" charset="0"/>
                <a:ea typeface="Raleway" pitchFamily="34" charset="-122"/>
                <a:cs typeface="Raleway" pitchFamily="34" charset="-120"/>
              </a:rPr>
              <a:t>State of the Art</a:t>
            </a:r>
            <a:endParaRPr lang="en-US" sz="5400" dirty="0"/>
          </a:p>
        </p:txBody>
      </p:sp>
      <p:sp>
        <p:nvSpPr>
          <p:cNvPr id="6" name="Text 4">
            <a:extLst>
              <a:ext uri="{FF2B5EF4-FFF2-40B4-BE49-F238E27FC236}">
                <a16:creationId xmlns:a16="http://schemas.microsoft.com/office/drawing/2014/main" id="{79A04325-C4A7-DEF1-F6E9-3E903DC0996D}"/>
              </a:ext>
            </a:extLst>
          </p:cNvPr>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17" name="TextBox 16">
            <a:extLst>
              <a:ext uri="{FF2B5EF4-FFF2-40B4-BE49-F238E27FC236}">
                <a16:creationId xmlns:a16="http://schemas.microsoft.com/office/drawing/2014/main" id="{97D98555-8BDD-012E-F0E5-FAF691122A38}"/>
              </a:ext>
            </a:extLst>
          </p:cNvPr>
          <p:cNvSpPr txBox="1"/>
          <p:nvPr/>
        </p:nvSpPr>
        <p:spPr>
          <a:xfrm>
            <a:off x="-6737" y="7297269"/>
            <a:ext cx="14780573" cy="646331"/>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Delbene, A. &amp; Baglietto, M. (2024). Recovery techniques for a multi-</a:t>
            </a:r>
            <a:r>
              <a:rPr lang="en-US" sz="1200" dirty="0" err="1">
                <a:latin typeface="Roboto" panose="02000000000000000000" pitchFamily="2" charset="0"/>
                <a:ea typeface="Roboto" panose="02000000000000000000" pitchFamily="2" charset="0"/>
                <a:cs typeface="Roboto" panose="02000000000000000000" pitchFamily="2" charset="0"/>
              </a:rPr>
              <a:t>uav</a:t>
            </a:r>
            <a:r>
              <a:rPr lang="en-US" sz="1200" dirty="0">
                <a:latin typeface="Roboto" panose="02000000000000000000" pitchFamily="2" charset="0"/>
                <a:ea typeface="Roboto" panose="02000000000000000000" pitchFamily="2" charset="0"/>
                <a:cs typeface="Roboto" panose="02000000000000000000" pitchFamily="2" charset="0"/>
              </a:rPr>
              <a:t> system transporting a payload. In 2024 IEEE 20th International Conference on Automation Science and Engineering (CASE), 559–566, IEEE.</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Delbene, A. &amp; Baglietto, M. (2024). Cables tension modeling for multi-</a:t>
            </a:r>
            <a:r>
              <a:rPr lang="en-US" sz="1200" dirty="0" err="1">
                <a:latin typeface="Roboto" panose="02000000000000000000" pitchFamily="2" charset="0"/>
                <a:ea typeface="Roboto" panose="02000000000000000000" pitchFamily="2" charset="0"/>
                <a:cs typeface="Roboto" panose="02000000000000000000" pitchFamily="2" charset="0"/>
              </a:rPr>
              <a:t>uav</a:t>
            </a:r>
            <a:r>
              <a:rPr lang="en-US" sz="1200" dirty="0">
                <a:latin typeface="Roboto" panose="02000000000000000000" pitchFamily="2" charset="0"/>
                <a:ea typeface="Roboto" panose="02000000000000000000" pitchFamily="2" charset="0"/>
                <a:cs typeface="Roboto" panose="02000000000000000000" pitchFamily="2" charset="0"/>
              </a:rPr>
              <a:t> payload transportation. In 2024 IEEE 20th International Conference on Automation Science and Engineering (CASE), 212–218, IEEE. </a:t>
            </a:r>
          </a:p>
        </p:txBody>
      </p:sp>
      <p:sp>
        <p:nvSpPr>
          <p:cNvPr id="18" name="Text 6">
            <a:extLst>
              <a:ext uri="{FF2B5EF4-FFF2-40B4-BE49-F238E27FC236}">
                <a16:creationId xmlns:a16="http://schemas.microsoft.com/office/drawing/2014/main" id="{45C03DC2-C61A-2E77-51C4-8855B1C3457D}"/>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6 / 32</a:t>
            </a:r>
            <a:endParaRPr lang="en-US" sz="1400" dirty="0"/>
          </a:p>
        </p:txBody>
      </p:sp>
      <p:pic>
        <p:nvPicPr>
          <p:cNvPr id="3" name="Screen Recording 2026-02-24 at 12.25.56 AM.mov">
            <a:hlinkClick r:id="" action="ppaction://media"/>
            <a:extLst>
              <a:ext uri="{FF2B5EF4-FFF2-40B4-BE49-F238E27FC236}">
                <a16:creationId xmlns:a16="http://schemas.microsoft.com/office/drawing/2014/main" id="{E697517D-DCD9-3658-1E08-8A76795654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18640"/>
            <a:ext cx="6244709" cy="6202830"/>
          </a:xfrm>
          <a:prstGeom prst="rect">
            <a:avLst/>
          </a:prstGeom>
        </p:spPr>
      </p:pic>
      <p:cxnSp>
        <p:nvCxnSpPr>
          <p:cNvPr id="5" name="Straight Connector 4">
            <a:extLst>
              <a:ext uri="{FF2B5EF4-FFF2-40B4-BE49-F238E27FC236}">
                <a16:creationId xmlns:a16="http://schemas.microsoft.com/office/drawing/2014/main" id="{103239C5-A55E-28B5-AE37-1CD373BAD533}"/>
              </a:ext>
            </a:extLst>
          </p:cNvPr>
          <p:cNvCxnSpPr/>
          <p:nvPr/>
        </p:nvCxnSpPr>
        <p:spPr>
          <a:xfrm>
            <a:off x="7171766" y="936569"/>
            <a:ext cx="0" cy="6073831"/>
          </a:xfrm>
          <a:prstGeom prst="line">
            <a:avLst/>
          </a:prstGeom>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DF965D49-0601-CB69-F86A-81D3AB1B00D3}"/>
              </a:ext>
            </a:extLst>
          </p:cNvPr>
          <p:cNvPicPr>
            <a:picLocks noChangeAspect="1"/>
          </p:cNvPicPr>
          <p:nvPr/>
        </p:nvPicPr>
        <p:blipFill>
          <a:blip r:embed="rId6"/>
          <a:stretch>
            <a:fillRect/>
          </a:stretch>
        </p:blipFill>
        <p:spPr>
          <a:xfrm>
            <a:off x="7578543" y="1234772"/>
            <a:ext cx="6907412" cy="5470828"/>
          </a:xfrm>
          <a:prstGeom prst="rect">
            <a:avLst/>
          </a:prstGeom>
        </p:spPr>
      </p:pic>
    </p:spTree>
    <p:extLst>
      <p:ext uri="{BB962C8B-B14F-4D97-AF65-F5344CB8AC3E}">
        <p14:creationId xmlns:p14="http://schemas.microsoft.com/office/powerpoint/2010/main" val="76151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A5864-802E-4845-9569-6106C9981C9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C9C59C6-2EC0-00F1-039F-491F94512948}"/>
              </a:ext>
            </a:extLst>
          </p:cNvPr>
          <p:cNvSpPr/>
          <p:nvPr/>
        </p:nvSpPr>
        <p:spPr>
          <a:xfrm>
            <a:off x="0" y="114479"/>
            <a:ext cx="8493919" cy="708779"/>
          </a:xfrm>
          <a:prstGeom prst="rect">
            <a:avLst/>
          </a:prstGeom>
          <a:noFill/>
          <a:ln/>
        </p:spPr>
        <p:txBody>
          <a:bodyPr wrap="none" lIns="0" tIns="0" rIns="0" bIns="0" rtlCol="0" anchor="t"/>
          <a:lstStyle/>
          <a:p>
            <a:pPr marL="0" indent="0" algn="l">
              <a:lnSpc>
                <a:spcPts val="5550"/>
              </a:lnSpc>
              <a:buNone/>
            </a:pPr>
            <a:r>
              <a:rPr lang="en-US" sz="5400" dirty="0">
                <a:solidFill>
                  <a:srgbClr val="1B1B27"/>
                </a:solidFill>
                <a:latin typeface="Raleway" pitchFamily="34" charset="0"/>
                <a:ea typeface="Raleway" pitchFamily="34" charset="-122"/>
                <a:cs typeface="Raleway" pitchFamily="34" charset="-120"/>
              </a:rPr>
              <a:t>State of the Art</a:t>
            </a:r>
            <a:endParaRPr lang="en-US" sz="5400" dirty="0"/>
          </a:p>
        </p:txBody>
      </p:sp>
      <p:sp>
        <p:nvSpPr>
          <p:cNvPr id="6" name="Text 4">
            <a:extLst>
              <a:ext uri="{FF2B5EF4-FFF2-40B4-BE49-F238E27FC236}">
                <a16:creationId xmlns:a16="http://schemas.microsoft.com/office/drawing/2014/main" id="{9321360F-F9F9-B262-17DA-362DC88A6DFF}"/>
              </a:ext>
            </a:extLst>
          </p:cNvPr>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17" name="TextBox 16">
            <a:extLst>
              <a:ext uri="{FF2B5EF4-FFF2-40B4-BE49-F238E27FC236}">
                <a16:creationId xmlns:a16="http://schemas.microsoft.com/office/drawing/2014/main" id="{68F7DB63-ECDE-892C-C5D1-B21BBD8F2131}"/>
              </a:ext>
            </a:extLst>
          </p:cNvPr>
          <p:cNvSpPr txBox="1"/>
          <p:nvPr/>
        </p:nvSpPr>
        <p:spPr>
          <a:xfrm>
            <a:off x="-6737" y="7297269"/>
            <a:ext cx="14780573" cy="646331"/>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Delbene, A. &amp; Baglietto, M. (2024). Recovery techniques for a multi-</a:t>
            </a:r>
            <a:r>
              <a:rPr lang="en-US" sz="1200" dirty="0" err="1">
                <a:latin typeface="Roboto" panose="02000000000000000000" pitchFamily="2" charset="0"/>
                <a:ea typeface="Roboto" panose="02000000000000000000" pitchFamily="2" charset="0"/>
                <a:cs typeface="Roboto" panose="02000000000000000000" pitchFamily="2" charset="0"/>
              </a:rPr>
              <a:t>uav</a:t>
            </a:r>
            <a:r>
              <a:rPr lang="en-US" sz="1200" dirty="0">
                <a:latin typeface="Roboto" panose="02000000000000000000" pitchFamily="2" charset="0"/>
                <a:ea typeface="Roboto" panose="02000000000000000000" pitchFamily="2" charset="0"/>
                <a:cs typeface="Roboto" panose="02000000000000000000" pitchFamily="2" charset="0"/>
              </a:rPr>
              <a:t> system transporting a payload. In 2024 IEEE 20th International Conference on Automation Science and Engineering (CASE), 559–566, IEEE.</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Delbene, A. &amp; Baglietto, M. (2024). Cables tension modeling for multi-</a:t>
            </a:r>
            <a:r>
              <a:rPr lang="en-US" sz="1200" dirty="0" err="1">
                <a:latin typeface="Roboto" panose="02000000000000000000" pitchFamily="2" charset="0"/>
                <a:ea typeface="Roboto" panose="02000000000000000000" pitchFamily="2" charset="0"/>
                <a:cs typeface="Roboto" panose="02000000000000000000" pitchFamily="2" charset="0"/>
              </a:rPr>
              <a:t>uav</a:t>
            </a:r>
            <a:r>
              <a:rPr lang="en-US" sz="1200" dirty="0">
                <a:latin typeface="Roboto" panose="02000000000000000000" pitchFamily="2" charset="0"/>
                <a:ea typeface="Roboto" panose="02000000000000000000" pitchFamily="2" charset="0"/>
                <a:cs typeface="Roboto" panose="02000000000000000000" pitchFamily="2" charset="0"/>
              </a:rPr>
              <a:t> payload transportation. In 2024 IEEE 20th International Conference on Automation Science and Engineering (CASE), 212–218, IEEE. </a:t>
            </a:r>
          </a:p>
        </p:txBody>
      </p:sp>
      <p:sp>
        <p:nvSpPr>
          <p:cNvPr id="18" name="Text 6">
            <a:extLst>
              <a:ext uri="{FF2B5EF4-FFF2-40B4-BE49-F238E27FC236}">
                <a16:creationId xmlns:a16="http://schemas.microsoft.com/office/drawing/2014/main" id="{62301905-B17D-1041-5C8B-2803B6A2CBE0}"/>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7 / 32</a:t>
            </a:r>
            <a:endParaRPr lang="en-US" sz="1400" dirty="0"/>
          </a:p>
        </p:txBody>
      </p:sp>
      <p:cxnSp>
        <p:nvCxnSpPr>
          <p:cNvPr id="5" name="Straight Connector 4">
            <a:extLst>
              <a:ext uri="{FF2B5EF4-FFF2-40B4-BE49-F238E27FC236}">
                <a16:creationId xmlns:a16="http://schemas.microsoft.com/office/drawing/2014/main" id="{C579056D-E52D-C1E1-12B4-BAC50274E438}"/>
              </a:ext>
            </a:extLst>
          </p:cNvPr>
          <p:cNvCxnSpPr/>
          <p:nvPr/>
        </p:nvCxnSpPr>
        <p:spPr>
          <a:xfrm>
            <a:off x="7602070" y="936569"/>
            <a:ext cx="0" cy="6073831"/>
          </a:xfrm>
          <a:prstGeom prst="line">
            <a:avLst/>
          </a:prstGeom>
          <a:ln w="9525"/>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E16D3274-8EA0-CA64-01D6-CCBE0CC5D7D0}"/>
              </a:ext>
            </a:extLst>
          </p:cNvPr>
          <p:cNvPicPr>
            <a:picLocks noChangeAspect="1"/>
          </p:cNvPicPr>
          <p:nvPr/>
        </p:nvPicPr>
        <p:blipFill>
          <a:blip r:embed="rId3"/>
          <a:stretch>
            <a:fillRect/>
          </a:stretch>
        </p:blipFill>
        <p:spPr>
          <a:xfrm>
            <a:off x="7686117" y="1234772"/>
            <a:ext cx="6907412" cy="5470828"/>
          </a:xfrm>
          <a:prstGeom prst="rect">
            <a:avLst/>
          </a:prstGeom>
        </p:spPr>
      </p:pic>
      <p:sp>
        <p:nvSpPr>
          <p:cNvPr id="4" name="Text 1">
            <a:extLst>
              <a:ext uri="{FF2B5EF4-FFF2-40B4-BE49-F238E27FC236}">
                <a16:creationId xmlns:a16="http://schemas.microsoft.com/office/drawing/2014/main" id="{07C93C81-0743-54CD-71B5-AD381B2E1F4B}"/>
              </a:ext>
            </a:extLst>
          </p:cNvPr>
          <p:cNvSpPr/>
          <p:nvPr/>
        </p:nvSpPr>
        <p:spPr>
          <a:xfrm>
            <a:off x="53787" y="1057607"/>
            <a:ext cx="2835235" cy="354330"/>
          </a:xfrm>
          <a:prstGeom prst="rect">
            <a:avLst/>
          </a:prstGeom>
          <a:noFill/>
          <a:ln/>
        </p:spPr>
        <p:txBody>
          <a:bodyPr wrap="none" lIns="0" tIns="0" rIns="0" bIns="0" rtlCol="0" anchor="t"/>
          <a:lstStyle/>
          <a:p>
            <a:pPr>
              <a:lnSpc>
                <a:spcPts val="2750"/>
              </a:lnSpc>
            </a:pPr>
            <a:r>
              <a:rPr lang="en-US" sz="28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Architectural Similarities to Present Thesis:</a:t>
            </a:r>
          </a:p>
        </p:txBody>
      </p:sp>
      <p:sp>
        <p:nvSpPr>
          <p:cNvPr id="7" name="Text 1">
            <a:extLst>
              <a:ext uri="{FF2B5EF4-FFF2-40B4-BE49-F238E27FC236}">
                <a16:creationId xmlns:a16="http://schemas.microsoft.com/office/drawing/2014/main" id="{77BA0CF4-D33F-4492-CDF8-49D22E3024C6}"/>
              </a:ext>
            </a:extLst>
          </p:cNvPr>
          <p:cNvSpPr/>
          <p:nvPr/>
        </p:nvSpPr>
        <p:spPr>
          <a:xfrm>
            <a:off x="53787" y="4177439"/>
            <a:ext cx="2835235" cy="354330"/>
          </a:xfrm>
          <a:prstGeom prst="rect">
            <a:avLst/>
          </a:prstGeom>
          <a:noFill/>
          <a:ln/>
        </p:spPr>
        <p:txBody>
          <a:bodyPr wrap="none" lIns="0" tIns="0" rIns="0" bIns="0" rtlCol="0" anchor="t"/>
          <a:lstStyle/>
          <a:p>
            <a:pPr>
              <a:lnSpc>
                <a:spcPts val="2750"/>
              </a:lnSpc>
            </a:pPr>
            <a:r>
              <a:rPr lang="en-US" sz="28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Key Differences:</a:t>
            </a:r>
          </a:p>
        </p:txBody>
      </p:sp>
      <p:sp>
        <p:nvSpPr>
          <p:cNvPr id="8" name="TextBox 7">
            <a:extLst>
              <a:ext uri="{FF2B5EF4-FFF2-40B4-BE49-F238E27FC236}">
                <a16:creationId xmlns:a16="http://schemas.microsoft.com/office/drawing/2014/main" id="{DA6039BD-340C-720B-7D0C-34177BE3E765}"/>
              </a:ext>
            </a:extLst>
          </p:cNvPr>
          <p:cNvSpPr txBox="1"/>
          <p:nvPr/>
        </p:nvSpPr>
        <p:spPr>
          <a:xfrm>
            <a:off x="149577" y="1520628"/>
            <a:ext cx="6122189" cy="2245295"/>
          </a:xfrm>
          <a:prstGeom prst="rect">
            <a:avLst/>
          </a:prstGeom>
          <a:noFill/>
        </p:spPr>
        <p:txBody>
          <a:bodyPr wrap="none" rtlCol="0">
            <a:spAutoFit/>
          </a:bodyPr>
          <a:lstStyle/>
          <a:p>
            <a:pPr>
              <a:lnSpc>
                <a:spcPct val="150000"/>
              </a:lnSpc>
            </a:pPr>
            <a:r>
              <a:rPr lang="en-US" sz="2400" dirty="0">
                <a:latin typeface="Roboto" panose="02000000000000000000" pitchFamily="2" charset="0"/>
                <a:ea typeface="Roboto" panose="02000000000000000000" pitchFamily="2" charset="0"/>
                <a:cs typeface="Roboto" panose="02000000000000000000" pitchFamily="2" charset="0"/>
              </a:rPr>
              <a:t>➤ Spring-damper cable modeling approach</a:t>
            </a:r>
          </a:p>
          <a:p>
            <a:pPr>
              <a:lnSpc>
                <a:spcPct val="150000"/>
              </a:lnSpc>
            </a:pPr>
            <a:r>
              <a:rPr lang="en-US" sz="2400" dirty="0">
                <a:latin typeface="Roboto" panose="02000000000000000000" pitchFamily="2" charset="0"/>
                <a:ea typeface="Roboto" panose="02000000000000000000" pitchFamily="2" charset="0"/>
                <a:cs typeface="Roboto" panose="02000000000000000000" pitchFamily="2" charset="0"/>
              </a:rPr>
              <a:t>➤ Fault-tolerant controller</a:t>
            </a:r>
          </a:p>
          <a:p>
            <a:pPr>
              <a:lnSpc>
                <a:spcPct val="150000"/>
              </a:lnSpc>
            </a:pPr>
            <a:r>
              <a:rPr lang="en-US" sz="2400" dirty="0">
                <a:latin typeface="Roboto" panose="02000000000000000000" pitchFamily="2" charset="0"/>
                <a:ea typeface="Roboto" panose="02000000000000000000" pitchFamily="2" charset="0"/>
                <a:cs typeface="Roboto" panose="02000000000000000000" pitchFamily="2" charset="0"/>
              </a:rPr>
              <a:t>➤ Recovery methodology</a:t>
            </a:r>
          </a:p>
          <a:p>
            <a:pPr>
              <a:lnSpc>
                <a:spcPct val="150000"/>
              </a:lnSpc>
            </a:pPr>
            <a:r>
              <a:rPr lang="en-US" sz="2400" dirty="0">
                <a:latin typeface="Roboto" panose="02000000000000000000" pitchFamily="2" charset="0"/>
                <a:ea typeface="Roboto" panose="02000000000000000000" pitchFamily="2" charset="0"/>
                <a:cs typeface="Roboto" panose="02000000000000000000" pitchFamily="2" charset="0"/>
              </a:rPr>
              <a:t>➤ Dynamic formulation</a:t>
            </a:r>
          </a:p>
        </p:txBody>
      </p:sp>
      <p:sp>
        <p:nvSpPr>
          <p:cNvPr id="10" name="TextBox 9">
            <a:extLst>
              <a:ext uri="{FF2B5EF4-FFF2-40B4-BE49-F238E27FC236}">
                <a16:creationId xmlns:a16="http://schemas.microsoft.com/office/drawing/2014/main" id="{E9CFAEF5-7D1C-9A99-18DD-E2EFD425A5AE}"/>
              </a:ext>
            </a:extLst>
          </p:cNvPr>
          <p:cNvSpPr txBox="1"/>
          <p:nvPr/>
        </p:nvSpPr>
        <p:spPr>
          <a:xfrm>
            <a:off x="-6737" y="4817776"/>
            <a:ext cx="7630615" cy="1559401"/>
          </a:xfrm>
          <a:prstGeom prst="rect">
            <a:avLst/>
          </a:prstGeom>
          <a:noFill/>
        </p:spPr>
        <p:txBody>
          <a:bodyPr wrap="none" rtlCol="0">
            <a:spAutoFit/>
          </a:bodyPr>
          <a:lstStyle/>
          <a:p>
            <a:pPr>
              <a:lnSpc>
                <a:spcPct val="150000"/>
              </a:lnSpc>
            </a:pPr>
            <a:r>
              <a:rPr lang="en-US" sz="2200" dirty="0">
                <a:latin typeface="Roboto" panose="02000000000000000000" pitchFamily="2" charset="0"/>
                <a:ea typeface="Roboto" panose="02000000000000000000" pitchFamily="2" charset="0"/>
                <a:cs typeface="Roboto" panose="02000000000000000000" pitchFamily="2" charset="0"/>
              </a:rPr>
              <a:t>• Anchor points: Off-COM vs. COM-based present thesis.</a:t>
            </a:r>
          </a:p>
          <a:p>
            <a:pPr>
              <a:lnSpc>
                <a:spcPct val="150000"/>
              </a:lnSpc>
            </a:pPr>
            <a:r>
              <a:rPr lang="en-US" sz="2200" dirty="0">
                <a:latin typeface="Roboto" panose="02000000000000000000" pitchFamily="2" charset="0"/>
                <a:ea typeface="Roboto" panose="02000000000000000000" pitchFamily="2" charset="0"/>
                <a:cs typeface="Roboto" panose="02000000000000000000" pitchFamily="2" charset="0"/>
              </a:rPr>
              <a:t>• Control method: PID + ISMC + CB vs. NMPC optimization</a:t>
            </a:r>
          </a:p>
          <a:p>
            <a:pPr>
              <a:lnSpc>
                <a:spcPct val="150000"/>
              </a:lnSpc>
            </a:pPr>
            <a:r>
              <a:rPr lang="en-US" sz="2200" dirty="0">
                <a:latin typeface="Roboto" panose="02000000000000000000" pitchFamily="2" charset="0"/>
                <a:ea typeface="Roboto" panose="02000000000000000000" pitchFamily="2" charset="0"/>
                <a:cs typeface="Roboto" panose="02000000000000000000" pitchFamily="2" charset="0"/>
              </a:rPr>
              <a:t>• Recovery strategy: Rule-based vs. Aggressive Stabilization</a:t>
            </a:r>
          </a:p>
        </p:txBody>
      </p:sp>
    </p:spTree>
    <p:extLst>
      <p:ext uri="{BB962C8B-B14F-4D97-AF65-F5344CB8AC3E}">
        <p14:creationId xmlns:p14="http://schemas.microsoft.com/office/powerpoint/2010/main" val="1409567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9000" y="371356"/>
            <a:ext cx="4209098" cy="526018"/>
          </a:xfrm>
          <a:prstGeom prst="rect">
            <a:avLst/>
          </a:prstGeom>
          <a:noFill/>
          <a:ln/>
        </p:spPr>
        <p:txBody>
          <a:bodyPr wrap="none" lIns="0" tIns="0" rIns="0" bIns="0" rtlCol="0" anchor="t"/>
          <a:lstStyle/>
          <a:p>
            <a:pPr marL="0" indent="0" algn="l">
              <a:lnSpc>
                <a:spcPts val="4100"/>
              </a:lnSpc>
              <a:buNone/>
            </a:pPr>
            <a:r>
              <a:rPr lang="en-US" sz="5400" dirty="0"/>
              <a:t>Simulation Setup</a:t>
            </a:r>
          </a:p>
        </p:txBody>
      </p:sp>
      <p:sp>
        <p:nvSpPr>
          <p:cNvPr id="3" name="Text 1"/>
          <p:cNvSpPr/>
          <p:nvPr/>
        </p:nvSpPr>
        <p:spPr>
          <a:xfrm>
            <a:off x="321171" y="1251764"/>
            <a:ext cx="11617285" cy="234553"/>
          </a:xfrm>
          <a:prstGeom prst="rect">
            <a:avLst/>
          </a:prstGeom>
          <a:noFill/>
          <a:ln/>
        </p:spPr>
        <p:txBody>
          <a:bodyPr wrap="none" lIns="0" tIns="0" rIns="0" bIns="0" rtlCol="0" anchor="t"/>
          <a:lstStyle/>
          <a:p>
            <a:pPr marL="0" indent="0" algn="l">
              <a:lnSpc>
                <a:spcPts val="1800"/>
              </a:lnSpc>
              <a:buNone/>
            </a:pPr>
            <a:r>
              <a:rPr lang="en-US" sz="2800" dirty="0">
                <a:solidFill>
                  <a:srgbClr val="3C3939"/>
                </a:solidFill>
                <a:latin typeface="Roboto" pitchFamily="34" charset="0"/>
                <a:ea typeface="Roboto" pitchFamily="34" charset="-122"/>
                <a:cs typeface="Roboto" pitchFamily="34" charset="-120"/>
              </a:rPr>
              <a:t>Dual-platform setup for prototyping and controller validation</a:t>
            </a:r>
            <a:endParaRPr lang="en-US" sz="2800" dirty="0"/>
          </a:p>
        </p:txBody>
      </p:sp>
      <p:sp>
        <p:nvSpPr>
          <p:cNvPr id="4" name="Text 2"/>
          <p:cNvSpPr/>
          <p:nvPr/>
        </p:nvSpPr>
        <p:spPr>
          <a:xfrm>
            <a:off x="7605691" y="1965913"/>
            <a:ext cx="2104549" cy="263128"/>
          </a:xfrm>
          <a:prstGeom prst="rect">
            <a:avLst/>
          </a:prstGeom>
          <a:noFill/>
          <a:ln/>
        </p:spPr>
        <p:txBody>
          <a:bodyPr wrap="none" lIns="0" tIns="0" rIns="0" bIns="0" rtlCol="0" anchor="t"/>
          <a:lstStyle/>
          <a:p>
            <a:pPr marL="0" indent="0" algn="l">
              <a:lnSpc>
                <a:spcPts val="2050"/>
              </a:lnSpc>
              <a:buNone/>
            </a:pPr>
            <a:r>
              <a:rPr lang="en-US" sz="2800" dirty="0">
                <a:solidFill>
                  <a:srgbClr val="1B1B27"/>
                </a:solidFill>
                <a:latin typeface="Raleway" pitchFamily="34" charset="0"/>
                <a:ea typeface="Raleway" pitchFamily="34" charset="-122"/>
                <a:cs typeface="Raleway" pitchFamily="34" charset="-120"/>
              </a:rPr>
              <a:t>MATLAB/Simulink</a:t>
            </a:r>
            <a:endParaRPr lang="en-US" sz="2800" dirty="0"/>
          </a:p>
        </p:txBody>
      </p:sp>
      <p:pic>
        <p:nvPicPr>
          <p:cNvPr id="5" name="Image 0" descr="preencoded.png"/>
          <p:cNvPicPr>
            <a:picLocks noChangeAspect="1"/>
          </p:cNvPicPr>
          <p:nvPr/>
        </p:nvPicPr>
        <p:blipFill>
          <a:blip r:embed="rId3"/>
          <a:stretch>
            <a:fillRect/>
          </a:stretch>
        </p:blipFill>
        <p:spPr>
          <a:xfrm>
            <a:off x="7494493" y="2314285"/>
            <a:ext cx="6922300" cy="2911558"/>
          </a:xfrm>
          <a:prstGeom prst="rect">
            <a:avLst/>
          </a:prstGeom>
        </p:spPr>
      </p:pic>
      <p:sp>
        <p:nvSpPr>
          <p:cNvPr id="7" name="Text 4"/>
          <p:cNvSpPr/>
          <p:nvPr/>
        </p:nvSpPr>
        <p:spPr>
          <a:xfrm>
            <a:off x="321171" y="1964487"/>
            <a:ext cx="2104549" cy="263128"/>
          </a:xfrm>
          <a:prstGeom prst="rect">
            <a:avLst/>
          </a:prstGeom>
          <a:noFill/>
          <a:ln/>
        </p:spPr>
        <p:txBody>
          <a:bodyPr wrap="none" lIns="0" tIns="0" rIns="0" bIns="0" rtlCol="0" anchor="t"/>
          <a:lstStyle/>
          <a:p>
            <a:pPr marL="0" indent="0" algn="l">
              <a:lnSpc>
                <a:spcPts val="2050"/>
              </a:lnSpc>
              <a:buNone/>
            </a:pPr>
            <a:r>
              <a:rPr lang="en-US" sz="2800" dirty="0">
                <a:solidFill>
                  <a:srgbClr val="1B1B27"/>
                </a:solidFill>
                <a:latin typeface="Raleway" pitchFamily="34" charset="0"/>
                <a:ea typeface="Raleway" pitchFamily="34" charset="-122"/>
                <a:cs typeface="Raleway" pitchFamily="34" charset="-120"/>
              </a:rPr>
              <a:t>ROS2/Gazebo</a:t>
            </a:r>
            <a:endParaRPr lang="en-US" sz="2800" dirty="0"/>
          </a:p>
        </p:txBody>
      </p:sp>
      <p:pic>
        <p:nvPicPr>
          <p:cNvPr id="8" name="Image 1" descr="preencoded.png"/>
          <p:cNvPicPr>
            <a:picLocks noChangeAspect="1"/>
          </p:cNvPicPr>
          <p:nvPr/>
        </p:nvPicPr>
        <p:blipFill>
          <a:blip r:embed="rId4"/>
          <a:stretch>
            <a:fillRect/>
          </a:stretch>
        </p:blipFill>
        <p:spPr>
          <a:xfrm>
            <a:off x="321171" y="2547402"/>
            <a:ext cx="5603200" cy="3483054"/>
          </a:xfrm>
          <a:prstGeom prst="rect">
            <a:avLst/>
          </a:prstGeom>
        </p:spPr>
      </p:pic>
      <p:sp>
        <p:nvSpPr>
          <p:cNvPr id="9" name="Text 5"/>
          <p:cNvSpPr/>
          <p:nvPr/>
        </p:nvSpPr>
        <p:spPr>
          <a:xfrm>
            <a:off x="321171" y="6170950"/>
            <a:ext cx="5603200" cy="1069300"/>
          </a:xfrm>
          <a:prstGeom prst="rect">
            <a:avLst/>
          </a:prstGeom>
          <a:noFill/>
          <a:ln/>
        </p:spPr>
        <p:txBody>
          <a:bodyPr wrap="square" lIns="0" tIns="0" rIns="0" bIns="0" rtlCol="0" anchor="t"/>
          <a:lstStyle/>
          <a:p>
            <a:pPr marL="342900" indent="-342900">
              <a:lnSpc>
                <a:spcPct val="150000"/>
              </a:lnSpc>
              <a:buSzPct val="100000"/>
              <a:buChar char="•"/>
            </a:pPr>
            <a:r>
              <a:rPr lang="en-US" dirty="0">
                <a:solidFill>
                  <a:srgbClr val="3C3939"/>
                </a:solidFill>
                <a:latin typeface="Roboto" pitchFamily="34" charset="0"/>
                <a:ea typeface="Roboto" pitchFamily="34" charset="-122"/>
                <a:cs typeface="Roboto" pitchFamily="34" charset="-120"/>
              </a:rPr>
              <a:t>PX4 autopilot integration</a:t>
            </a:r>
          </a:p>
          <a:p>
            <a:pPr marL="342900" indent="-342900">
              <a:lnSpc>
                <a:spcPct val="150000"/>
              </a:lnSpc>
              <a:buSzPct val="100000"/>
              <a:buChar char="•"/>
            </a:pPr>
            <a:r>
              <a:rPr lang="en-US" dirty="0">
                <a:solidFill>
                  <a:srgbClr val="3C3939"/>
                </a:solidFill>
                <a:latin typeface="Roboto" pitchFamily="34" charset="0"/>
                <a:ea typeface="Roboto" pitchFamily="34" charset="-122"/>
                <a:cs typeface="Roboto" pitchFamily="34" charset="-120"/>
              </a:rPr>
              <a:t>ROS2 &lt;--&gt; PX4 communication via XRCE-DDS</a:t>
            </a:r>
          </a:p>
          <a:p>
            <a:pPr marL="342900" indent="-342900">
              <a:lnSpc>
                <a:spcPct val="150000"/>
              </a:lnSpc>
              <a:buSzPct val="100000"/>
              <a:buChar char="•"/>
            </a:pPr>
            <a:r>
              <a:rPr lang="en-US" dirty="0" err="1">
                <a:solidFill>
                  <a:srgbClr val="3C3939"/>
                </a:solidFill>
                <a:latin typeface="Roboto" pitchFamily="34" charset="0"/>
                <a:ea typeface="Roboto" pitchFamily="34" charset="-122"/>
                <a:cs typeface="Roboto" pitchFamily="34" charset="-120"/>
              </a:rPr>
              <a:t>QGroundControl</a:t>
            </a:r>
            <a:r>
              <a:rPr lang="en-US" dirty="0">
                <a:solidFill>
                  <a:srgbClr val="3C3939"/>
                </a:solidFill>
                <a:latin typeface="Roboto" pitchFamily="34" charset="0"/>
                <a:ea typeface="Roboto" pitchFamily="34" charset="-122"/>
                <a:cs typeface="Roboto" pitchFamily="34" charset="-120"/>
              </a:rPr>
              <a:t> monitoring &amp; telemetry</a:t>
            </a:r>
          </a:p>
          <a:p>
            <a:pPr marL="342900" indent="-342900">
              <a:lnSpc>
                <a:spcPct val="150000"/>
              </a:lnSpc>
              <a:buSzPct val="100000"/>
              <a:buChar char="•"/>
            </a:pPr>
            <a:r>
              <a:rPr lang="en-US" dirty="0">
                <a:solidFill>
                  <a:srgbClr val="3C3939"/>
                </a:solidFill>
                <a:latin typeface="Roboto" pitchFamily="34" charset="0"/>
                <a:ea typeface="Roboto" pitchFamily="34" charset="-122"/>
                <a:cs typeface="Roboto" pitchFamily="34" charset="-120"/>
              </a:rPr>
              <a:t>High-fidelity physics simulation in Gazebo</a:t>
            </a:r>
            <a:endParaRPr lang="en-US" dirty="0"/>
          </a:p>
        </p:txBody>
      </p:sp>
      <p:sp>
        <p:nvSpPr>
          <p:cNvPr id="12" name="Text 6">
            <a:extLst>
              <a:ext uri="{FF2B5EF4-FFF2-40B4-BE49-F238E27FC236}">
                <a16:creationId xmlns:a16="http://schemas.microsoft.com/office/drawing/2014/main" id="{FD0A2354-DA56-C6D1-E30D-372E0782DA93}"/>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8 / 32</a:t>
            </a:r>
            <a:endParaRPr lang="en-US" sz="1400" dirty="0"/>
          </a:p>
        </p:txBody>
      </p:sp>
      <p:cxnSp>
        <p:nvCxnSpPr>
          <p:cNvPr id="13" name="Straight Connector 12">
            <a:extLst>
              <a:ext uri="{FF2B5EF4-FFF2-40B4-BE49-F238E27FC236}">
                <a16:creationId xmlns:a16="http://schemas.microsoft.com/office/drawing/2014/main" id="{2431872A-6514-4142-8F9D-FB72AB116C67}"/>
              </a:ext>
            </a:extLst>
          </p:cNvPr>
          <p:cNvCxnSpPr/>
          <p:nvPr/>
        </p:nvCxnSpPr>
        <p:spPr>
          <a:xfrm>
            <a:off x="6956623" y="1755294"/>
            <a:ext cx="0" cy="6073831"/>
          </a:xfrm>
          <a:prstGeom prst="line">
            <a:avLst/>
          </a:prstGeom>
          <a:ln w="9525"/>
        </p:spPr>
        <p:style>
          <a:lnRef idx="3">
            <a:schemeClr val="dk1"/>
          </a:lnRef>
          <a:fillRef idx="0">
            <a:schemeClr val="dk1"/>
          </a:fillRef>
          <a:effectRef idx="2">
            <a:schemeClr val="dk1"/>
          </a:effectRef>
          <a:fontRef idx="minor">
            <a:schemeClr val="tx1"/>
          </a:fontRef>
        </p:style>
      </p:cxnSp>
      <p:sp>
        <p:nvSpPr>
          <p:cNvPr id="14" name="Text 5">
            <a:extLst>
              <a:ext uri="{FF2B5EF4-FFF2-40B4-BE49-F238E27FC236}">
                <a16:creationId xmlns:a16="http://schemas.microsoft.com/office/drawing/2014/main" id="{E44CF8BC-EDCD-894C-F788-90FC73BFC7F8}"/>
              </a:ext>
            </a:extLst>
          </p:cNvPr>
          <p:cNvSpPr/>
          <p:nvPr/>
        </p:nvSpPr>
        <p:spPr>
          <a:xfrm>
            <a:off x="7775477" y="5225843"/>
            <a:ext cx="5603200" cy="1069300"/>
          </a:xfrm>
          <a:prstGeom prst="rect">
            <a:avLst/>
          </a:prstGeom>
          <a:noFill/>
          <a:ln/>
        </p:spPr>
        <p:txBody>
          <a:bodyPr wrap="square" lIns="0" tIns="0" rIns="0" bIns="0" rtlCol="0" anchor="t"/>
          <a:lstStyle/>
          <a:p>
            <a:pPr>
              <a:lnSpc>
                <a:spcPct val="150000"/>
              </a:lnSpc>
              <a:buSzPct val="100000"/>
            </a:pPr>
            <a:r>
              <a:rPr lang="en-US" dirty="0">
                <a:solidFill>
                  <a:srgbClr val="3C3939"/>
                </a:solidFill>
                <a:latin typeface="Roboto" pitchFamily="34" charset="0"/>
                <a:ea typeface="Roboto" pitchFamily="34" charset="-122"/>
                <a:cs typeface="Roboto" pitchFamily="34" charset="-120"/>
              </a:rPr>
              <a:t>Rapid NMPC tuning &amp; prototyping</a:t>
            </a:r>
          </a:p>
          <a:p>
            <a:pPr>
              <a:lnSpc>
                <a:spcPct val="150000"/>
              </a:lnSpc>
              <a:buSzPct val="100000"/>
            </a:pPr>
            <a:r>
              <a:rPr lang="en-US" dirty="0">
                <a:solidFill>
                  <a:srgbClr val="3C3939"/>
                </a:solidFill>
                <a:latin typeface="Roboto" pitchFamily="34" charset="0"/>
                <a:ea typeface="Roboto" pitchFamily="34" charset="-122"/>
                <a:cs typeface="Roboto" pitchFamily="34" charset="-120"/>
              </a:rPr>
              <a:t>Realistic discrete–continuous system modeling</a:t>
            </a:r>
          </a:p>
          <a:p>
            <a:pPr>
              <a:lnSpc>
                <a:spcPct val="150000"/>
              </a:lnSpc>
              <a:buSzPct val="100000"/>
            </a:pPr>
            <a:r>
              <a:rPr lang="en-US" dirty="0">
                <a:solidFill>
                  <a:srgbClr val="3C3939"/>
                </a:solidFill>
                <a:latin typeface="Roboto" pitchFamily="34" charset="0"/>
                <a:ea typeface="Roboto" pitchFamily="34" charset="-122"/>
                <a:cs typeface="Roboto" pitchFamily="34" charset="-120"/>
              </a:rPr>
              <a:t>Fast cost &amp; constraint iteration</a:t>
            </a:r>
          </a:p>
          <a:p>
            <a:pPr>
              <a:lnSpc>
                <a:spcPct val="150000"/>
              </a:lnSpc>
              <a:buSzPct val="100000"/>
            </a:pPr>
            <a:r>
              <a:rPr lang="en-US" dirty="0">
                <a:solidFill>
                  <a:srgbClr val="3C3939"/>
                </a:solidFill>
                <a:latin typeface="Roboto" pitchFamily="34" charset="0"/>
                <a:ea typeface="Roboto" pitchFamily="34" charset="-122"/>
                <a:cs typeface="Roboto" pitchFamily="34" charset="-120"/>
              </a:rPr>
              <a:t>Parameter sensitivity analysis</a:t>
            </a:r>
          </a:p>
          <a:p>
            <a:pPr>
              <a:lnSpc>
                <a:spcPct val="150000"/>
              </a:lnSpc>
              <a:buSzPct val="100000"/>
            </a:pPr>
            <a:r>
              <a:rPr lang="en-US" dirty="0">
                <a:solidFill>
                  <a:srgbClr val="3C3939"/>
                </a:solidFill>
                <a:latin typeface="Roboto" pitchFamily="34" charset="0"/>
                <a:ea typeface="Roboto" pitchFamily="34" charset="-122"/>
                <a:cs typeface="Roboto" pitchFamily="34" charset="-120"/>
              </a:rPr>
              <a:t>Stability and convergence testing</a:t>
            </a:r>
          </a:p>
          <a:p>
            <a:pPr>
              <a:lnSpc>
                <a:spcPct val="150000"/>
              </a:lnSpc>
              <a:buSzPct val="100000"/>
            </a:pPr>
            <a:r>
              <a:rPr lang="en-US" dirty="0">
                <a:solidFill>
                  <a:srgbClr val="3C3939"/>
                </a:solidFill>
                <a:latin typeface="Roboto" pitchFamily="34" charset="0"/>
                <a:ea typeface="Roboto" pitchFamily="34" charset="-122"/>
                <a:cs typeface="Roboto" pitchFamily="34" charset="-120"/>
              </a:rPr>
              <a:t>Transition testing before ROS2 integration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37978" y="235930"/>
            <a:ext cx="11198900" cy="708779"/>
          </a:xfrm>
          <a:prstGeom prst="rect">
            <a:avLst/>
          </a:prstGeom>
          <a:noFill/>
          <a:ln/>
        </p:spPr>
        <p:txBody>
          <a:bodyPr wrap="none" lIns="0" tIns="0" rIns="0" bIns="0" rtlCol="0" anchor="t"/>
          <a:lstStyle/>
          <a:p>
            <a:pPr marL="0" indent="0" algn="l">
              <a:lnSpc>
                <a:spcPts val="5550"/>
              </a:lnSpc>
              <a:buNone/>
            </a:pPr>
            <a:r>
              <a:rPr lang="en-US" sz="5400" dirty="0"/>
              <a:t>Core Idea behind the Control </a:t>
            </a:r>
            <a:r>
              <a:rPr lang="en-US" sz="5400" dirty="0" err="1"/>
              <a:t>Approch</a:t>
            </a:r>
            <a:endParaRPr lang="en-US" sz="5400" dirty="0"/>
          </a:p>
        </p:txBody>
      </p:sp>
      <p:pic>
        <p:nvPicPr>
          <p:cNvPr id="3" name="Image 0" descr="preencoded.png"/>
          <p:cNvPicPr>
            <a:picLocks noChangeAspect="1"/>
          </p:cNvPicPr>
          <p:nvPr/>
        </p:nvPicPr>
        <p:blipFill>
          <a:blip r:embed="rId3"/>
          <a:stretch>
            <a:fillRect/>
          </a:stretch>
        </p:blipFill>
        <p:spPr>
          <a:xfrm>
            <a:off x="155713" y="1326777"/>
            <a:ext cx="4416623" cy="5181600"/>
          </a:xfrm>
          <a:prstGeom prst="rect">
            <a:avLst/>
          </a:prstGeom>
        </p:spPr>
      </p:pic>
      <p:pic>
        <p:nvPicPr>
          <p:cNvPr id="5" name="Image 2" descr="preencoded.png"/>
          <p:cNvPicPr>
            <a:picLocks noChangeAspect="1"/>
          </p:cNvPicPr>
          <p:nvPr/>
        </p:nvPicPr>
        <p:blipFill>
          <a:blip r:embed="rId4"/>
          <a:stretch>
            <a:fillRect/>
          </a:stretch>
        </p:blipFill>
        <p:spPr>
          <a:xfrm>
            <a:off x="10398728" y="1326776"/>
            <a:ext cx="4021931" cy="5181600"/>
          </a:xfrm>
          <a:prstGeom prst="rect">
            <a:avLst/>
          </a:prstGeom>
        </p:spPr>
      </p:pic>
      <p:sp>
        <p:nvSpPr>
          <p:cNvPr id="9" name="Text 6">
            <a:extLst>
              <a:ext uri="{FF2B5EF4-FFF2-40B4-BE49-F238E27FC236}">
                <a16:creationId xmlns:a16="http://schemas.microsoft.com/office/drawing/2014/main" id="{B20BCC48-095A-A8CC-894D-5FAF5B12E22B}"/>
              </a:ext>
            </a:extLst>
          </p:cNvPr>
          <p:cNvSpPr/>
          <p:nvPr/>
        </p:nvSpPr>
        <p:spPr>
          <a:xfrm>
            <a:off x="13767234" y="7829125"/>
            <a:ext cx="6244709" cy="290274"/>
          </a:xfrm>
          <a:prstGeom prst="rect">
            <a:avLst/>
          </a:prstGeom>
          <a:noFill/>
          <a:ln/>
        </p:spPr>
        <p:txBody>
          <a:bodyPr wrap="none" lIns="0" tIns="0" rIns="0" bIns="0" rtlCol="0" anchor="t"/>
          <a:lstStyle/>
          <a:p>
            <a:pPr marL="0" indent="0" algn="l">
              <a:lnSpc>
                <a:spcPts val="2250"/>
              </a:lnSpc>
              <a:buNone/>
            </a:pPr>
            <a:r>
              <a:rPr lang="en-US" sz="1400" dirty="0">
                <a:solidFill>
                  <a:srgbClr val="CCCCCC"/>
                </a:solidFill>
                <a:latin typeface="Roboto" pitchFamily="34" charset="0"/>
                <a:ea typeface="Roboto" pitchFamily="34" charset="-122"/>
                <a:cs typeface="Roboto" pitchFamily="34" charset="-120"/>
              </a:rPr>
              <a:t>9 / 32</a:t>
            </a:r>
            <a:endParaRPr lang="en-US" sz="1400" dirty="0"/>
          </a:p>
        </p:txBody>
      </p:sp>
      <p:pic>
        <p:nvPicPr>
          <p:cNvPr id="10" name="Picture 9">
            <a:extLst>
              <a:ext uri="{FF2B5EF4-FFF2-40B4-BE49-F238E27FC236}">
                <a16:creationId xmlns:a16="http://schemas.microsoft.com/office/drawing/2014/main" id="{8C5BFAD7-9462-599C-6CB7-EE95DBAA8338}"/>
              </a:ext>
            </a:extLst>
          </p:cNvPr>
          <p:cNvPicPr>
            <a:picLocks noChangeAspect="1"/>
          </p:cNvPicPr>
          <p:nvPr/>
        </p:nvPicPr>
        <p:blipFill>
          <a:blip r:embed="rId5"/>
          <a:stretch>
            <a:fillRect/>
          </a:stretch>
        </p:blipFill>
        <p:spPr>
          <a:xfrm>
            <a:off x="4877549" y="1326776"/>
            <a:ext cx="5198782" cy="5181600"/>
          </a:xfrm>
          <a:prstGeom prst="rect">
            <a:avLst/>
          </a:prstGeom>
        </p:spPr>
      </p:pic>
      <p:sp>
        <p:nvSpPr>
          <p:cNvPr id="11" name="TextBox 10">
            <a:extLst>
              <a:ext uri="{FF2B5EF4-FFF2-40B4-BE49-F238E27FC236}">
                <a16:creationId xmlns:a16="http://schemas.microsoft.com/office/drawing/2014/main" id="{78A17E07-B823-32E1-37E0-69B0BEFDB48B}"/>
              </a:ext>
            </a:extLst>
          </p:cNvPr>
          <p:cNvSpPr txBox="1"/>
          <p:nvPr/>
        </p:nvSpPr>
        <p:spPr>
          <a:xfrm>
            <a:off x="1506067" y="6718157"/>
            <a:ext cx="1009379" cy="369332"/>
          </a:xfrm>
          <a:prstGeom prst="rect">
            <a:avLst/>
          </a:prstGeom>
          <a:noFill/>
        </p:spPr>
        <p:txBody>
          <a:bodyPr wrap="none" rtlCol="0">
            <a:spAutoFit/>
          </a:bodyPr>
          <a:lstStyle/>
          <a:p>
            <a:r>
              <a:rPr lang="en-US" dirty="0"/>
              <a:t>Top view</a:t>
            </a:r>
          </a:p>
        </p:txBody>
      </p:sp>
      <p:sp>
        <p:nvSpPr>
          <p:cNvPr id="12" name="TextBox 11">
            <a:extLst>
              <a:ext uri="{FF2B5EF4-FFF2-40B4-BE49-F238E27FC236}">
                <a16:creationId xmlns:a16="http://schemas.microsoft.com/office/drawing/2014/main" id="{82F873CB-52F1-773C-82E1-D9AFAD13F23B}"/>
              </a:ext>
            </a:extLst>
          </p:cNvPr>
          <p:cNvSpPr txBox="1"/>
          <p:nvPr/>
        </p:nvSpPr>
        <p:spPr>
          <a:xfrm>
            <a:off x="6795245" y="6718157"/>
            <a:ext cx="1174745" cy="369332"/>
          </a:xfrm>
          <a:prstGeom prst="rect">
            <a:avLst/>
          </a:prstGeom>
          <a:noFill/>
        </p:spPr>
        <p:txBody>
          <a:bodyPr wrap="none" rtlCol="0">
            <a:spAutoFit/>
          </a:bodyPr>
          <a:lstStyle/>
          <a:p>
            <a:r>
              <a:rPr lang="en-US" dirty="0"/>
              <a:t>Front view</a:t>
            </a:r>
          </a:p>
        </p:txBody>
      </p:sp>
      <p:sp>
        <p:nvSpPr>
          <p:cNvPr id="13" name="TextBox 12">
            <a:extLst>
              <a:ext uri="{FF2B5EF4-FFF2-40B4-BE49-F238E27FC236}">
                <a16:creationId xmlns:a16="http://schemas.microsoft.com/office/drawing/2014/main" id="{EBAFCA34-1E61-408B-6D12-283E1618B3E6}"/>
              </a:ext>
            </a:extLst>
          </p:cNvPr>
          <p:cNvSpPr txBox="1"/>
          <p:nvPr/>
        </p:nvSpPr>
        <p:spPr>
          <a:xfrm>
            <a:off x="11743763" y="6718157"/>
            <a:ext cx="1069973" cy="369332"/>
          </a:xfrm>
          <a:prstGeom prst="rect">
            <a:avLst/>
          </a:prstGeom>
          <a:noFill/>
        </p:spPr>
        <p:txBody>
          <a:bodyPr wrap="none" rtlCol="0">
            <a:spAutoFit/>
          </a:bodyPr>
          <a:lstStyle/>
          <a:p>
            <a:r>
              <a:rPr lang="en-US" dirty="0"/>
              <a:t>Side 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509</TotalTime>
  <Words>2606</Words>
  <Application>Microsoft Macintosh PowerPoint</Application>
  <PresentationFormat>Custom</PresentationFormat>
  <Paragraphs>279</Paragraphs>
  <Slides>31</Slides>
  <Notes>31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Raleway</vt:lpstr>
      <vt:lpstr>Arial</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Alvin Isac Prem Sunder</cp:lastModifiedBy>
  <cp:revision>11</cp:revision>
  <dcterms:created xsi:type="dcterms:W3CDTF">2026-02-23T19:48:20Z</dcterms:created>
  <dcterms:modified xsi:type="dcterms:W3CDTF">2026-02-24T20:54:54Z</dcterms:modified>
</cp:coreProperties>
</file>